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72" r:id="rId4"/>
    <p:sldId id="273" r:id="rId5"/>
    <p:sldId id="266" r:id="rId6"/>
    <p:sldId id="259" r:id="rId7"/>
    <p:sldId id="261" r:id="rId8"/>
    <p:sldId id="271" r:id="rId9"/>
    <p:sldId id="258" r:id="rId10"/>
    <p:sldId id="264" r:id="rId11"/>
    <p:sldId id="267" r:id="rId12"/>
    <p:sldId id="270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2525"/>
    <a:srgbClr val="004F38"/>
    <a:srgbClr val="359A5A"/>
    <a:srgbClr val="5AC1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 autoAdjust="0"/>
    <p:restoredTop sz="96076" autoAdjust="0"/>
  </p:normalViewPr>
  <p:slideViewPr>
    <p:cSldViewPr snapToGrid="0">
      <p:cViewPr varScale="1">
        <p:scale>
          <a:sx n="75" d="100"/>
          <a:sy n="75" d="100"/>
        </p:scale>
        <p:origin x="3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그래픽 디자인, 그래픽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056BD00-749D-01CF-0BC7-D4A0B99F37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887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52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스크린샷, 폰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40E5CFAF-5708-60E0-B0C9-0395B3E668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9905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F1075A-3BB7-A10C-23E4-09454896E518}"/>
              </a:ext>
            </a:extLst>
          </p:cNvPr>
          <p:cNvSpPr txBox="1"/>
          <p:nvPr userDrawn="1"/>
        </p:nvSpPr>
        <p:spPr>
          <a:xfrm>
            <a:off x="868320" y="6697361"/>
            <a:ext cx="3889032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altLang="ko-KR" sz="1500" b="0" i="0" dirty="0">
                <a:solidFill>
                  <a:srgbClr val="252525"/>
                </a:solidFill>
                <a:effectLst/>
                <a:latin typeface="프리젠테이션 6 SemiBold" pitchFamily="2" charset="-127"/>
                <a:ea typeface="프리젠테이션 6 SemiBold" pitchFamily="2" charset="-127"/>
              </a:rPr>
              <a:t>* E-mail : 2025carbonneutral@gmail.com</a:t>
            </a:r>
          </a:p>
        </p:txBody>
      </p:sp>
    </p:spTree>
    <p:extLst>
      <p:ext uri="{BB962C8B-B14F-4D97-AF65-F5344CB8AC3E}">
        <p14:creationId xmlns:p14="http://schemas.microsoft.com/office/powerpoint/2010/main" val="155165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번호, 평행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96DD5BB0-99CA-216E-794F-7577DC0D83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690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번호, 도표, 평행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4834A8EC-E700-FE38-8F38-417D7DCAFA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6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디자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6842AC67-ED1D-DE4C-1E31-9C219050B0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90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, 스크린샷, 폰트, 디자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7A316E6-8C8E-FC2B-73F5-6E9101D142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01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디자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C4B4B82-8AAA-EB57-CB05-7D815D39D5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45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꽃, 식물, 스크린샷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8530F13-446B-0EB1-C472-2164E99CDE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14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텍스트, 스크린샷, 디자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FCFF634A-D294-7857-12D1-322F0A1FA2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032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번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95CDCD5-D081-45B4-43B6-A2F8016697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52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1ED11-66BA-48AA-B8AD-B9B1EECA4B57}" type="datetimeFigureOut">
              <a:rPr lang="ko-KR" altLang="en-US" smtClean="0"/>
              <a:t>2025-03-11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F590B-463B-4200-B78B-B9C731C8956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6641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61ED11-66BA-48AA-B8AD-B9B1EECA4B57}" type="datetimeFigureOut">
              <a:rPr lang="ko-KR" altLang="en-US" smtClean="0"/>
              <a:t>2025-03-11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3F590B-463B-4200-B78B-B9C731C8956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912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bit.ly/&#51648;&#50896;&#49436;_&#51228;&#52636;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E9949-5DC8-9FB6-64B7-566DD0993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698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93651-2E2A-8054-0C60-68FBA724B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hlinkClick r:id="rId2"/>
            <a:extLst>
              <a:ext uri="{FF2B5EF4-FFF2-40B4-BE49-F238E27FC236}">
                <a16:creationId xmlns:a16="http://schemas.microsoft.com/office/drawing/2014/main" id="{6E5D0F17-921B-67FF-7A7F-FEA77DF231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959429" y="3526971"/>
            <a:ext cx="2032000" cy="246743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335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26555-0D68-046A-E4F4-77A3D67B04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>
            <a:extLst>
              <a:ext uri="{FF2B5EF4-FFF2-40B4-BE49-F238E27FC236}">
                <a16:creationId xmlns:a16="http://schemas.microsoft.com/office/drawing/2014/main" id="{222EDC9E-DA4C-04AB-9E11-19A7F3D8092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2504" y="1435380"/>
            <a:ext cx="1137600" cy="36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rmAutofit fontScale="92500"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최소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~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최대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5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명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1EF095EC-ABCD-51F6-8729-E054B76921C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2503" y="1077881"/>
            <a:ext cx="5007691" cy="36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팀명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199A184E-C246-51F3-DF74-67AD268588C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02078" y="1435380"/>
            <a:ext cx="1388972" cy="36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rm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같은 과 친구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EA938BFF-C4DB-2B93-FCCE-888B7498F5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41223" y="1435380"/>
            <a:ext cx="1388972" cy="36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rm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서울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944849FF-7E87-3654-95DD-E6106FA81A7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2503" y="1803490"/>
            <a:ext cx="5007691" cy="125357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팀소개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5A11964-98B9-3E69-FCB6-5DFB5CB2578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8298" y="5898513"/>
            <a:ext cx="900000" cy="727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팀장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총괄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F3CEEB4D-F609-171B-2685-F1149A0B44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4103091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홍 길 동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1B2147DD-2FFD-637E-6CBC-643DFE08B6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4103091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01012345678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C016F668-9BB8-4913-E2C0-C327DD7EA0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4103091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2025.04.22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E34EB0A7-D36A-B89A-6797-EB3BA0C7374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4995891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탄소중립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대학교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1EDC7D28-1E83-C101-73B9-F67FBC04582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4995891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탄소중립서포터즈과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B755680B-0C51-AD73-08A2-8D466B4E6B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4995891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재학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휴학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* </a:t>
            </a:r>
            <a:r>
              <a:rPr lang="ko-KR" altLang="en-US" sz="8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졸업생 참여 불가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FAF1A6C6-6D36-0E3F-D09B-9877F074800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1" y="5442291"/>
            <a:ext cx="4147154" cy="118342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fontAlgn="ctr">
              <a:lnSpc>
                <a:spcPct val="150000"/>
              </a:lnSpc>
            </a:pP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온</a:t>
            </a:r>
            <a:r>
              <a:rPr lang="en-US" altLang="ko-KR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·</a:t>
            </a: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오프라인 행사 또는 캠페인을</a:t>
            </a:r>
            <a:endParaRPr lang="en-US" altLang="ko-KR" sz="1000" b="0" i="0" u="none" strike="noStrike" dirty="0">
              <a:solidFill>
                <a:schemeClr val="bg1">
                  <a:lumMod val="75000"/>
                </a:schemeClr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  <a:p>
            <a:pPr algn="ctr" fontAlgn="ctr">
              <a:lnSpc>
                <a:spcPct val="150000"/>
              </a:lnSpc>
            </a:pPr>
            <a:r>
              <a:rPr lang="ko-KR" altLang="en-US" sz="1000" b="0" i="0" u="sng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기획하고 진행</a:t>
            </a:r>
            <a:r>
              <a:rPr lang="en-US" altLang="ko-KR" sz="1000" b="0" i="0" u="sng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000" b="0" i="0" u="sng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운영</a:t>
            </a:r>
            <a:r>
              <a:rPr lang="en-US" altLang="ko-KR" sz="1000" b="0" i="0" u="sng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000" b="0" i="0" u="sng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했던 </a:t>
            </a: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경험을 작성해주세요</a:t>
            </a:r>
            <a:r>
              <a:rPr lang="en-US" altLang="ko-KR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CCB60618-B1E5-D186-8C45-9C2AD5EC83E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8298" y="8426541"/>
            <a:ext cx="900000" cy="727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962FB6B1-DA48-0821-6D6A-1F1815B5D9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6631119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56F24525-ABA0-C78B-D663-B35721DF34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6631119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035C31C4-BBCE-BAEB-E0D8-7D091519036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6631119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2D471514-1807-6D16-7608-C137CD416C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7077519"/>
            <a:ext cx="207466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9B066223-946E-360B-BE63-E832E303C06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7523919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735171F6-DA6C-9B0E-1C27-F2D5FB937F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7523919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86702038-AD07-54A7-C58E-FF4FE2CE1B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7523919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DC2A4946-712A-ED7F-F3C3-357B6BAEE2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1" y="7970319"/>
            <a:ext cx="4147154" cy="118342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fontAlgn="ctr">
              <a:lnSpc>
                <a:spcPct val="150000"/>
              </a:lnSpc>
            </a:pP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lang="en-US" altLang="ko-KR" sz="1000" b="0" i="0" u="none" strike="noStrike" dirty="0">
              <a:solidFill>
                <a:schemeClr val="bg1">
                  <a:lumMod val="75000"/>
                </a:schemeClr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D02359-E324-51CB-B8F7-566D413F799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3949" y="7077519"/>
            <a:ext cx="1596245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ED66CB-D19B-64DF-E359-A1C16F8DEBB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4547277"/>
            <a:ext cx="207466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A494AA-FFAF-A163-4597-09A2045DCDA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3949" y="4547277"/>
            <a:ext cx="1596245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defTabSz="685800" fontAlgn="ctr" latinLnBrk="1">
              <a:defRPr/>
            </a:pPr>
            <a:r>
              <a:rPr lang="ko-KR" altLang="en-US" sz="1000" dirty="0">
                <a:solidFill>
                  <a:schemeClr val="bg2">
                    <a:lumMod val="90000"/>
                  </a:schemeClr>
                </a:solidFill>
              </a:rPr>
              <a:t>주소 또는 아이디</a:t>
            </a:r>
          </a:p>
        </p:txBody>
      </p:sp>
    </p:spTree>
    <p:extLst>
      <p:ext uri="{BB962C8B-B14F-4D97-AF65-F5344CB8AC3E}">
        <p14:creationId xmlns:p14="http://schemas.microsoft.com/office/powerpoint/2010/main" val="2975131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23DC3-4660-2CFB-C665-099A22870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FC9103-595B-20B6-8292-08496061FD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8298" y="2873305"/>
            <a:ext cx="900000" cy="727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46A026-3DF3-BA3F-6A73-3F0AF1127F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1077883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510E65-D907-EE7B-6211-B99FB65C7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107788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0F37892-6596-8EB4-2E12-D4EEB35C759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107788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098FE8E-5291-33FC-903F-2C0E57B232A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1970683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4D47D23-9FD0-0A67-17D8-100266B4BCD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197068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56FCF38-8DD8-F383-58C9-B37DDDEF466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197068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22CE5ED-AA7F-4493-5C36-EA2C2A8CD15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1" y="2417083"/>
            <a:ext cx="4147154" cy="118342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fontAlgn="ctr">
              <a:lnSpc>
                <a:spcPct val="150000"/>
              </a:lnSpc>
            </a:pP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lang="en-US" altLang="ko-KR" sz="1000" b="0" i="0" u="none" strike="noStrike" dirty="0">
              <a:solidFill>
                <a:schemeClr val="bg1">
                  <a:lumMod val="75000"/>
                </a:schemeClr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8D69670-7101-75E3-41F3-3F6E129540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8298" y="5402792"/>
            <a:ext cx="900000" cy="727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D41E135-80F8-CB94-FF21-F120D46936A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3607370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D3F701-793F-9D2A-DABB-AE61D3755AE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3607370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08D94CE-3F79-45CD-625C-AB15A46C0E2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3607370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4463CF3-51F0-B234-19CE-F386158DAC1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4500170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2DCA888-7A83-F702-B02F-594E946E616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4500170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1F9607A-51C0-7197-DDEA-870CF6F0BAE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4500170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B44D1C3-413A-A8BA-A9F9-BC5C74A8F86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1" y="4946570"/>
            <a:ext cx="4147154" cy="118342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fontAlgn="ctr">
              <a:lnSpc>
                <a:spcPct val="150000"/>
              </a:lnSpc>
            </a:pP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lang="en-US" altLang="ko-KR" sz="1000" b="0" i="0" u="none" strike="noStrike" dirty="0">
              <a:solidFill>
                <a:schemeClr val="bg1">
                  <a:lumMod val="75000"/>
                </a:schemeClr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00D78D0-1D1B-D9DF-45C8-7E2C775A91F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8298" y="7928845"/>
            <a:ext cx="900000" cy="727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0B8161D-7274-EDCD-EC2C-91EDE3CDA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6133423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E45CB1C-8354-788E-68A9-88BE8803A72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613342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E06DB9E-30C0-E3AD-C335-196B93AE6D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613342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A4CE2B4-1D39-6E52-E243-AC8B073698A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7026223"/>
            <a:ext cx="96120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>
                <a:solidFill>
                  <a:prstClr val="white">
                    <a:lumMod val="75000"/>
                  </a:prstClr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C32D091-A126-FF27-2CF6-9C700AD7334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74293" y="702622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32FE37C-2B16-99B6-37AC-5A2B769228A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70538" y="7026223"/>
            <a:ext cx="1059657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438C25C-8360-C176-509A-0D73E66A4C1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1" y="7472623"/>
            <a:ext cx="4147154" cy="118342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algn="ctr" fontAlgn="ctr">
              <a:lnSpc>
                <a:spcPct val="150000"/>
              </a:lnSpc>
            </a:pPr>
            <a:r>
              <a:rPr lang="ko-KR" altLang="en-US" sz="1000" b="0" i="0" u="none" strike="noStrike" dirty="0">
                <a:solidFill>
                  <a:schemeClr val="bg1">
                    <a:lumMod val="75000"/>
                  </a:schemeClr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  <a:endParaRPr lang="en-US" altLang="ko-KR" sz="1000" b="0" i="0" u="none" strike="noStrike" dirty="0">
              <a:solidFill>
                <a:schemeClr val="bg1">
                  <a:lumMod val="75000"/>
                </a:schemeClr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234285-05B9-639D-C062-C21B45AD98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6579823"/>
            <a:ext cx="207466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D967C0-8B65-E650-CC30-36EACF5F43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3949" y="6579823"/>
            <a:ext cx="1596245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52D19E-D846-9C87-3A6F-AE68188F11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4053770"/>
            <a:ext cx="207466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5C555-6C30-B61B-5CA0-7536A18628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3949" y="4053770"/>
            <a:ext cx="1596245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0BFE22-0543-3661-D340-60F3B127D0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3040" y="1524283"/>
            <a:ext cx="2074660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E3AD75-58E5-9053-85B7-1E3D947B908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3949" y="1524283"/>
            <a:ext cx="1596245" cy="446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ctr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입력</a:t>
            </a:r>
          </a:p>
        </p:txBody>
      </p:sp>
    </p:spTree>
    <p:extLst>
      <p:ext uri="{BB962C8B-B14F-4D97-AF65-F5344CB8AC3E}">
        <p14:creationId xmlns:p14="http://schemas.microsoft.com/office/powerpoint/2010/main" val="356775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D30AA-B80B-7106-B2F8-9711D2512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8">
            <a:extLst>
              <a:ext uri="{FF2B5EF4-FFF2-40B4-BE49-F238E27FC236}">
                <a16:creationId xmlns:a16="http://schemas.microsoft.com/office/drawing/2014/main" id="{0A84DFE1-90EC-C1EB-80E4-F3D08CE63F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806" y="1077881"/>
            <a:ext cx="6202390" cy="85016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30000"/>
              </a:lnSpc>
            </a:pP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＊ 작성 서식은 양식 설정 그대로 사용 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/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양식 내 작성</a:t>
            </a:r>
            <a:endParaRPr lang="ko-Kore-KR" altLang="en-US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9143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4A90F-CA94-31D8-1EF1-C07FF5341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8">
            <a:extLst>
              <a:ext uri="{FF2B5EF4-FFF2-40B4-BE49-F238E27FC236}">
                <a16:creationId xmlns:a16="http://schemas.microsoft.com/office/drawing/2014/main" id="{D81BC036-9FBB-4ECF-AB90-1A4CABAED5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806" y="1077881"/>
            <a:ext cx="6202390" cy="357104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30000"/>
              </a:lnSpc>
            </a:pP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＊ 작성 서식은 양식 설정 그대로 사용 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/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양식 내 작성</a:t>
            </a:r>
            <a:endParaRPr lang="ko-Kore-KR" altLang="en-US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</p:txBody>
      </p:sp>
      <p:sp>
        <p:nvSpPr>
          <p:cNvPr id="7" name="모서리가 둥근 직사각형 8">
            <a:extLst>
              <a:ext uri="{FF2B5EF4-FFF2-40B4-BE49-F238E27FC236}">
                <a16:creationId xmlns:a16="http://schemas.microsoft.com/office/drawing/2014/main" id="{114CD009-2E98-CF3B-194B-CE5C341F1D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806" y="5860711"/>
            <a:ext cx="6202390" cy="371877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30000"/>
              </a:lnSpc>
            </a:pP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＊ 작성 서식은 양식 설정 그대로 사용 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/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양식 내 작성</a:t>
            </a:r>
            <a:endParaRPr lang="ko-Kore-KR" altLang="en-US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308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F9323-CD9E-3CCA-83DB-D42A55674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8">
            <a:extLst>
              <a:ext uri="{FF2B5EF4-FFF2-40B4-BE49-F238E27FC236}">
                <a16:creationId xmlns:a16="http://schemas.microsoft.com/office/drawing/2014/main" id="{A0CE22D5-B298-38BA-64AA-B61DC52902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805" y="1480457"/>
            <a:ext cx="6202389" cy="80990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30000"/>
              </a:lnSpc>
            </a:pP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* </a:t>
            </a: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아래의 내용을 참고 후 삭제하여 작성해주세요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.</a:t>
            </a:r>
          </a:p>
          <a:p>
            <a:pPr algn="just">
              <a:lnSpc>
                <a:spcPct val="130000"/>
              </a:lnSpc>
            </a:pP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*</a:t>
            </a: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 작성 서식은 양식 설정 그대로 사용</a:t>
            </a:r>
          </a:p>
          <a:p>
            <a:pPr algn="just">
              <a:lnSpc>
                <a:spcPct val="130000"/>
              </a:lnSpc>
            </a:pP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* </a:t>
            </a: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작성 공간이 부족할 경우 별도 양식으로 작성하여 첨부 가능 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(ppt, </a:t>
            </a: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한글 등 자유양식 작성 후 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PDF </a:t>
            </a: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변환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FF0000"/>
                </a:solidFill>
                <a:latin typeface="+mn-ea"/>
                <a:cs typeface="Malgun Gothic Semilight" panose="020B0502040204020203" pitchFamily="50" charset="-127"/>
              </a:rPr>
              <a:t>)</a:t>
            </a:r>
          </a:p>
          <a:p>
            <a:pPr marL="171450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marL="0" marR="0" lvl="0" indent="0" algn="just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행사 설명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본 행사는 기후위기 극복을 위한 전국민의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‘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환경교육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‘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필요성 인식 및 참여 기회를 제공하기 위해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‘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세계 환경의 날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–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환경교육주간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’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맞이해 개최되는 행사입니다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행사의 일환으로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25.6.4~6.5(2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일간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제주국제컨벤션센터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층 로비에서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‘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환경 교육 박람회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’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 펼쳐집니다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이와 관련하여 탄소중립 실천과 관련된 부스 및 캠페인 운영 계획을 작성해주세요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algn="just">
              <a:lnSpc>
                <a:spcPct val="130000"/>
              </a:lnSpc>
            </a:pP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기획안 내용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)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아래 내용을 포함해 상세하게 작성해주시기 바랍니다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.</a:t>
            </a:r>
          </a:p>
          <a:p>
            <a:pPr algn="just"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&lt;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서론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&gt;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운영 개요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&lt;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본론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&gt;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운영 내용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	 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예상 소요 경비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	 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기대 효과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&lt;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결론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&gt;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운영을 통해 배울 수 있는 점 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ko-KR" altLang="en-US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아이디어 예시</a:t>
            </a: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)</a:t>
            </a: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200" b="1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    </a:t>
            </a: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endParaRPr lang="en-US" altLang="ko-KR" sz="1200" b="1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1312A72-3F1F-9B69-C3B6-826E743D1957}"/>
              </a:ext>
            </a:extLst>
          </p:cNvPr>
          <p:cNvGrpSpPr/>
          <p:nvPr/>
        </p:nvGrpSpPr>
        <p:grpSpPr>
          <a:xfrm>
            <a:off x="318958" y="6194235"/>
            <a:ext cx="3144290" cy="2913411"/>
            <a:chOff x="318958" y="6382917"/>
            <a:chExt cx="3144290" cy="2913411"/>
          </a:xfrm>
        </p:grpSpPr>
        <p:pic>
          <p:nvPicPr>
            <p:cNvPr id="2" name="그림 1" descr="의류, 야외, 사람, 텍스트이(가) 표시된 사진&#10;&#10;자동 생성된 설명">
              <a:extLst>
                <a:ext uri="{FF2B5EF4-FFF2-40B4-BE49-F238E27FC236}">
                  <a16:creationId xmlns:a16="http://schemas.microsoft.com/office/drawing/2014/main" id="{C15E5AFC-B523-9DA9-1098-7E22CDBEF5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3" r="11780"/>
            <a:stretch/>
          </p:blipFill>
          <p:spPr>
            <a:xfrm>
              <a:off x="696986" y="6382917"/>
              <a:ext cx="2388235" cy="159215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12C4C-6C5C-287D-DC0A-972513101FED}"/>
                </a:ext>
              </a:extLst>
            </p:cNvPr>
            <p:cNvSpPr txBox="1">
              <a:spLocks/>
            </p:cNvSpPr>
            <p:nvPr/>
          </p:nvSpPr>
          <p:spPr>
            <a:xfrm>
              <a:off x="610945" y="8003666"/>
              <a:ext cx="25603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/>
                <a:t>&lt;‘</a:t>
              </a:r>
              <a:r>
                <a:rPr lang="ko-KR" altLang="en-US" sz="1200" b="1" dirty="0"/>
                <a:t>올바른 분리배출</a:t>
              </a:r>
              <a:r>
                <a:rPr lang="en-US" altLang="ko-KR" sz="1200" b="1" dirty="0"/>
                <a:t>‘ </a:t>
              </a:r>
              <a:r>
                <a:rPr lang="ko-KR" altLang="en-US" sz="1200" b="1" dirty="0"/>
                <a:t>퀴즈 부스 운영</a:t>
              </a:r>
              <a:r>
                <a:rPr lang="en-US" altLang="ko-KR" sz="1200" b="1" dirty="0"/>
                <a:t>&gt;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8CCC1AD-7108-405C-A1D9-C5AB79B7127F}"/>
                </a:ext>
              </a:extLst>
            </p:cNvPr>
            <p:cNvSpPr txBox="1">
              <a:spLocks/>
            </p:cNvSpPr>
            <p:nvPr/>
          </p:nvSpPr>
          <p:spPr>
            <a:xfrm>
              <a:off x="318958" y="8280665"/>
              <a:ext cx="31442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1200" dirty="0"/>
                <a:t>시민을 대상으로 올바른 분리배출 방법에 대한 </a:t>
              </a:r>
              <a:r>
                <a:rPr lang="en-US" altLang="ko-KR" sz="1200" dirty="0"/>
                <a:t> OX </a:t>
              </a:r>
              <a:r>
                <a:rPr lang="ko-KR" altLang="en-US" sz="1200" dirty="0"/>
                <a:t>퀴즈를 운영</a:t>
              </a:r>
              <a:r>
                <a:rPr lang="en-US" altLang="ko-KR" sz="1200" dirty="0"/>
                <a:t>. </a:t>
              </a:r>
              <a:r>
                <a:rPr lang="ko-KR" altLang="en-US" sz="1200" dirty="0"/>
                <a:t>정답을 설명하며 분리배출 방법에 대한 정확한 정보를 제공하며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다수의 정답을</a:t>
              </a:r>
              <a:r>
                <a:rPr lang="en-US" altLang="ko-KR" sz="1200" dirty="0"/>
                <a:t> </a:t>
              </a:r>
              <a:r>
                <a:rPr lang="ko-KR" altLang="en-US" sz="1200" dirty="0"/>
                <a:t>맞춘 시민에게 친환경 기념품을 선물해 실천 인식을 높임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B6A583CB-FCF7-481A-0BF2-DB434A166A23}"/>
              </a:ext>
            </a:extLst>
          </p:cNvPr>
          <p:cNvGrpSpPr/>
          <p:nvPr/>
        </p:nvGrpSpPr>
        <p:grpSpPr>
          <a:xfrm>
            <a:off x="3394752" y="6194235"/>
            <a:ext cx="3144290" cy="3098076"/>
            <a:chOff x="3394752" y="6382917"/>
            <a:chExt cx="3144290" cy="3098076"/>
          </a:xfrm>
        </p:grpSpPr>
        <p:pic>
          <p:nvPicPr>
            <p:cNvPr id="3" name="그림 2" descr="의류, 텍스트, 신발류, 야외이(가) 표시된 사진  자동 생성된 설명">
              <a:extLst>
                <a:ext uri="{FF2B5EF4-FFF2-40B4-BE49-F238E27FC236}">
                  <a16:creationId xmlns:a16="http://schemas.microsoft.com/office/drawing/2014/main" id="{4A799DF3-536D-C474-7FAA-6C34041F05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14810"/>
            <a:stretch>
              <a:fillRect/>
            </a:stretch>
          </p:blipFill>
          <p:spPr>
            <a:xfrm>
              <a:off x="3772781" y="6382917"/>
              <a:ext cx="2388235" cy="159215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4D4B64D-20A9-2047-696D-344E1C01399D}"/>
                </a:ext>
              </a:extLst>
            </p:cNvPr>
            <p:cNvSpPr txBox="1">
              <a:spLocks/>
            </p:cNvSpPr>
            <p:nvPr/>
          </p:nvSpPr>
          <p:spPr>
            <a:xfrm>
              <a:off x="3851848" y="8003666"/>
              <a:ext cx="22300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/>
                <a:t>&lt;‘</a:t>
              </a:r>
              <a:r>
                <a:rPr lang="ko-KR" altLang="en-US" sz="1200" b="1" dirty="0" err="1"/>
                <a:t>대체육</a:t>
              </a:r>
              <a:r>
                <a:rPr lang="ko-KR" altLang="en-US" sz="1200" b="1" dirty="0"/>
                <a:t> 시식코너</a:t>
              </a:r>
              <a:r>
                <a:rPr lang="en-US" altLang="ko-KR" sz="1200" b="1" dirty="0"/>
                <a:t>‘</a:t>
              </a:r>
              <a:r>
                <a:rPr lang="ko-KR" altLang="en-US" sz="1200" b="1" dirty="0"/>
                <a:t> 부스 운영</a:t>
              </a:r>
              <a:r>
                <a:rPr lang="en-US" altLang="ko-KR" sz="1200" b="1" dirty="0"/>
                <a:t>&gt;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F88AEDB-51DC-DC1D-E219-7BB22AF79F8B}"/>
                </a:ext>
              </a:extLst>
            </p:cNvPr>
            <p:cNvSpPr txBox="1">
              <a:spLocks/>
            </p:cNvSpPr>
            <p:nvPr/>
          </p:nvSpPr>
          <p:spPr>
            <a:xfrm>
              <a:off x="3394752" y="8280664"/>
              <a:ext cx="314429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ko-KR" sz="1200" dirty="0"/>
                <a:t>‘</a:t>
              </a:r>
              <a:r>
                <a:rPr lang="ko-KR" altLang="en-US" sz="1200" dirty="0" err="1"/>
                <a:t>대체육</a:t>
              </a:r>
              <a:r>
                <a:rPr lang="en-US" altLang="ko-KR" sz="1200" dirty="0"/>
                <a:t>’</a:t>
              </a:r>
              <a:r>
                <a:rPr lang="ko-KR" altLang="en-US" sz="1200" dirty="0"/>
                <a:t>의 개념을 알리고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비건 실천 경험을 제공하기 위한 </a:t>
              </a:r>
              <a:r>
                <a:rPr lang="en-US" altLang="ko-KR" sz="1200" dirty="0"/>
                <a:t>‘</a:t>
              </a:r>
              <a:r>
                <a:rPr lang="ko-KR" altLang="en-US" sz="1200" dirty="0" err="1"/>
                <a:t>대체육</a:t>
              </a:r>
              <a:r>
                <a:rPr lang="ko-KR" altLang="en-US" sz="1200" dirty="0"/>
                <a:t> 시식코너</a:t>
              </a:r>
              <a:r>
                <a:rPr lang="en-US" altLang="ko-KR" sz="1200" dirty="0"/>
                <a:t>＇</a:t>
              </a:r>
              <a:r>
                <a:rPr lang="ko-KR" altLang="en-US" sz="1200" dirty="0"/>
                <a:t>를 운영</a:t>
              </a:r>
              <a:r>
                <a:rPr lang="en-US" altLang="ko-KR" sz="1200" dirty="0"/>
                <a:t>. </a:t>
              </a:r>
              <a:r>
                <a:rPr lang="ko-KR" altLang="en-US" sz="1200" dirty="0"/>
                <a:t>육류 생산과 탄소 배출의 연관성을 설명하고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대체육의 장점과 이를 활용한 제품을 소개함으로써 지속가능한 식문화에 대한 인식 확대</a:t>
              </a:r>
              <a:endParaRPr lang="en-US" altLang="ko-KR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847216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34B3B-8244-52E0-D293-39677842A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8">
            <a:extLst>
              <a:ext uri="{FF2B5EF4-FFF2-40B4-BE49-F238E27FC236}">
                <a16:creationId xmlns:a16="http://schemas.microsoft.com/office/drawing/2014/main" id="{74712EA3-DD5E-BC8D-6072-1DF9FC3808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805" y="330200"/>
            <a:ext cx="6202389" cy="92492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30000"/>
              </a:lnSpc>
            </a:pP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＊ 작성 서식은 양식 설정 그대로 사용</a:t>
            </a: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  <a:p>
            <a:pPr algn="just">
              <a:lnSpc>
                <a:spcPct val="130000"/>
              </a:lnSpc>
            </a:pP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＊ 작성 공간이 부족할 경우 별도 양식으로 작성하여 첨부 가능 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(ppt,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한글 등 자유양식 작성 후 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PDF </a:t>
            </a:r>
            <a:r>
              <a:rPr lang="ko-KR" altLang="en-US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변환</a:t>
            </a:r>
            <a:r>
              <a:rPr lang="en-US" altLang="ko-KR" sz="1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/>
                </a:solidFill>
                <a:latin typeface="+mn-ea"/>
                <a:cs typeface="Malgun Gothic Semilight" panose="020B0502040204020203" pitchFamily="50" charset="-127"/>
              </a:rPr>
              <a:t>)</a:t>
            </a:r>
          </a:p>
          <a:p>
            <a:pPr algn="just">
              <a:lnSpc>
                <a:spcPct val="130000"/>
              </a:lnSpc>
            </a:pPr>
            <a:endParaRPr lang="en-US" altLang="ko-KR" sz="1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/>
              </a:solidFill>
              <a:latin typeface="+mn-ea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41939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E1471-3A69-9C60-BBAE-ED8857B11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806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08CBD-8C9A-EBC8-3920-0C157581D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7AC30C60-0F8E-D3AA-E3E9-649439D1EE5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327803" y="859971"/>
            <a:ext cx="6202391" cy="7762240"/>
            <a:chOff x="327803" y="859971"/>
            <a:chExt cx="6202391" cy="7762240"/>
          </a:xfrm>
        </p:grpSpPr>
        <p:graphicFrame>
          <p:nvGraphicFramePr>
            <p:cNvPr id="2" name="표 1">
              <a:extLst>
                <a:ext uri="{FF2B5EF4-FFF2-40B4-BE49-F238E27FC236}">
                  <a16:creationId xmlns:a16="http://schemas.microsoft.com/office/drawing/2014/main" id="{1856D2EE-6878-969C-EC1F-D7A53EABA647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1796995763"/>
                </p:ext>
              </p:extLst>
            </p:nvPr>
          </p:nvGraphicFramePr>
          <p:xfrm>
            <a:off x="327804" y="6681651"/>
            <a:ext cx="6202389" cy="194056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45720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Q4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Scope 1/2/3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배출량의 개념을 알고 있나요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?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endParaRPr lang="ko-KR" altLang="en-US" sz="1200" dirty="0">
                          <a:solidFill>
                            <a:schemeClr val="bg1">
                              <a:lumMod val="7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처음 듣는다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들어본 적은 있지만 잘 모른다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개념과 차이를 간단하게 설명할 수 있다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⑤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사례를 들어 개념과 차이를 설명할 수 있다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2192452759"/>
                    </a:ext>
                  </a:extLst>
                </a:tr>
              </a:tbl>
            </a:graphicData>
          </a:graphic>
        </p:graphicFrame>
        <p:graphicFrame>
          <p:nvGraphicFramePr>
            <p:cNvPr id="5" name="표 4">
              <a:extLst>
                <a:ext uri="{FF2B5EF4-FFF2-40B4-BE49-F238E27FC236}">
                  <a16:creationId xmlns:a16="http://schemas.microsoft.com/office/drawing/2014/main" id="{EF47D2EC-B532-5C42-E871-A71EB1FB75A6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454863112"/>
                </p:ext>
              </p:extLst>
            </p:nvPr>
          </p:nvGraphicFramePr>
          <p:xfrm>
            <a:off x="327805" y="859971"/>
            <a:ext cx="6202389" cy="194056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Q1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다음 중 탄소중립의 개념을 가장 정확하게 설명한 것은 무엇인가요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?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lang="ko-KR" altLang="en-US" sz="1200" dirty="0">
                          <a:solidFill>
                            <a:schemeClr val="bg1">
                              <a:lumMod val="7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 배출을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0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으로 만드는 것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배출되는 탄소와 흡수되는 탄소의 균형을 맞추는 것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 배출량을 줄이되 완전히 없앨 필요는 없는 것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기업과 정부가 함께 감축 목표를 세우는 것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2192452759"/>
                    </a:ext>
                  </a:extLst>
                </a:tr>
              </a:tbl>
            </a:graphicData>
          </a:graphic>
        </p:graphicFrame>
        <p:graphicFrame>
          <p:nvGraphicFramePr>
            <p:cNvPr id="6" name="표 5">
              <a:extLst>
                <a:ext uri="{FF2B5EF4-FFF2-40B4-BE49-F238E27FC236}">
                  <a16:creationId xmlns:a16="http://schemas.microsoft.com/office/drawing/2014/main" id="{16C60E1B-7834-4BAB-7DE7-7557AD396399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1855147647"/>
                </p:ext>
              </p:extLst>
            </p:nvPr>
          </p:nvGraphicFramePr>
          <p:xfrm>
            <a:off x="327805" y="2800531"/>
            <a:ext cx="6202389" cy="194056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Q2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한국의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‘2050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탄소중립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’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목표와 관련하여 가장 정확한</a:t>
                        </a:r>
                        <a:b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</a:b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설명을 선택하세요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2050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년까지 모든 산업에서 탄소 배출을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0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으로 만든다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2050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년까지 온실가스를 최대한 줄이고 남은 배출량은 흡수 및 제거한다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기업과 개인이 자발적으로 감축하자는 목표이다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정부 주도 정책이며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,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개인보다는 기업의 역할이 크다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2192452759"/>
                    </a:ext>
                  </a:extLst>
                </a:tr>
              </a:tbl>
            </a:graphicData>
          </a:graphic>
        </p:graphicFrame>
        <p:graphicFrame>
          <p:nvGraphicFramePr>
            <p:cNvPr id="7" name="표 6">
              <a:extLst>
                <a:ext uri="{FF2B5EF4-FFF2-40B4-BE49-F238E27FC236}">
                  <a16:creationId xmlns:a16="http://schemas.microsoft.com/office/drawing/2014/main" id="{39B371D2-290D-6454-41D1-EA3DD8311925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3607603369"/>
                </p:ext>
              </p:extLst>
            </p:nvPr>
          </p:nvGraphicFramePr>
          <p:xfrm>
            <a:off x="327803" y="4741091"/>
            <a:ext cx="6202389" cy="194056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Q3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탄소중립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(Carbon Neutrality)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과 </a:t>
                        </a:r>
                        <a:r>
                          <a:rPr lang="ko-KR" altLang="en-US" sz="1200" dirty="0" err="1">
                            <a:solidFill>
                              <a:schemeClr val="tx1"/>
                            </a:solidFill>
                          </a:rPr>
                          <a:t>넷제로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(Net Zero)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의</a:t>
                        </a:r>
                        <a:b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</a:b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차이점에 대해 알고 있나요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?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처음 듣는다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들어본 적은 있지만 잘 모른다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개념과 차이를 간단하게 설명할 수 있다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3227952470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⑤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사례를 들어 개념과 차이를 설명할 수 있다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2192452759"/>
                    </a:ext>
                  </a:extLst>
                </a:tr>
              </a:tbl>
            </a:graphicData>
          </a:graphic>
        </p:graphicFrame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835A56C-07DD-5F0D-A458-CF12F2C45B45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85997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0D706F6-426E-469F-D6EE-BEB3B4EACE6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280053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85C6490-D190-C1C6-8897-6635A558CCF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474109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561FB-63C5-27FB-9191-1E80AFB3F3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668165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5515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CE96E-A597-F609-103C-F67211690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853B26B5-94F2-D4F0-6431-820AA2FC7AE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327805" y="859971"/>
            <a:ext cx="6202389" cy="8647880"/>
            <a:chOff x="327805" y="859971"/>
            <a:chExt cx="6202389" cy="8647880"/>
          </a:xfrm>
        </p:grpSpPr>
        <p:graphicFrame>
          <p:nvGraphicFramePr>
            <p:cNvPr id="5" name="표 4">
              <a:extLst>
                <a:ext uri="{FF2B5EF4-FFF2-40B4-BE49-F238E27FC236}">
                  <a16:creationId xmlns:a16="http://schemas.microsoft.com/office/drawing/2014/main" id="{3D0D6F3B-5BB8-B6F5-E720-674EE5B8036B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2953028052"/>
                </p:ext>
              </p:extLst>
            </p:nvPr>
          </p:nvGraphicFramePr>
          <p:xfrm>
            <a:off x="327805" y="859971"/>
            <a:ext cx="6202389" cy="305308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Q5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현재 우리 정부에서 시행 중인 탄소중립 관련 정책 중</a:t>
                        </a:r>
                        <a:b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</a:b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알고 있는 것을 선택하세요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 (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복수 선택 가능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)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lang="ko-KR" altLang="en-US" sz="1200" dirty="0">
                          <a:solidFill>
                            <a:schemeClr val="bg1">
                              <a:lumMod val="7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탄소배출권 거래제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(ETS)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RE100 (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기업 재생에너지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100%)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기후대응기금 운영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탄소중립 생활 실천 포인트제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36039691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⑤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국가 온실가스 감축 목표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(NDC)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상향 조정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290313230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⑥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탄소흡수원 확충 사업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733119400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⑦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잘 모르겠다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2192452759"/>
                    </a:ext>
                  </a:extLst>
                </a:tr>
              </a:tbl>
            </a:graphicData>
          </a:graphic>
        </p:graphicFrame>
        <p:graphicFrame>
          <p:nvGraphicFramePr>
            <p:cNvPr id="3" name="표 2">
              <a:extLst>
                <a:ext uri="{FF2B5EF4-FFF2-40B4-BE49-F238E27FC236}">
                  <a16:creationId xmlns:a16="http://schemas.microsoft.com/office/drawing/2014/main" id="{42372399-F996-3B89-E7D8-C993CE6A09E8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2646582746"/>
                </p:ext>
              </p:extLst>
            </p:nvPr>
          </p:nvGraphicFramePr>
          <p:xfrm>
            <a:off x="327805" y="3913051"/>
            <a:ext cx="6202389" cy="231140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Q6</a:t>
                        </a:r>
                        <a:endParaRPr lang="ko-KR" altLang="en-US" sz="1200" b="1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RE100, SBTi</a:t>
                        </a:r>
                        <a:r>
                          <a:rPr lang="en-US" altLang="ko-KR" sz="1100" b="1" dirty="0">
                            <a:solidFill>
                              <a:schemeClr val="tx1"/>
                            </a:solidFill>
                          </a:rPr>
                          <a:t>(</a:t>
                        </a:r>
                        <a:r>
                          <a:rPr lang="ko-KR" altLang="en-US" sz="1100" b="1" dirty="0">
                            <a:solidFill>
                              <a:schemeClr val="tx1"/>
                            </a:solidFill>
                          </a:rPr>
                          <a:t>과학기반 감축목표</a:t>
                        </a:r>
                        <a:r>
                          <a:rPr lang="en-US" altLang="ko-KR" sz="1100" b="1" dirty="0">
                            <a:solidFill>
                              <a:schemeClr val="tx1"/>
                            </a:solidFill>
                          </a:rPr>
                          <a:t>)</a:t>
                        </a:r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 </a:t>
                        </a:r>
                        <a:r>
                          <a:rPr lang="ko-KR" altLang="en-US" sz="1200" b="1" dirty="0">
                            <a:solidFill>
                              <a:schemeClr val="tx1"/>
                            </a:solidFill>
                          </a:rPr>
                          <a:t>등의 국제 이니셔티브에 기업이 참여하는 주요 이유는 무엇이라고 생각하나요</a:t>
                        </a:r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?</a:t>
                        </a:r>
                        <a:endParaRPr lang="ko-KR" altLang="en-US" sz="1200" b="1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b="1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lang="ko-KR" altLang="en-US" sz="1200" dirty="0">
                          <a:solidFill>
                            <a:schemeClr val="bg1">
                              <a:lumMod val="7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기업 이미지 및 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ESG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평가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 </a:t>
                        </a: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개선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해외 수출 및 투자 유치 대응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실질적인 온실가스 감축 효과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정부 규제 대응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36039691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⑤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잘 모르겠다</a:t>
                        </a:r>
                        <a:r>
                          <a:rPr lang="en-US" altLang="ko-KR" sz="1200" dirty="0">
                            <a:solidFill>
                              <a:schemeClr val="tx1"/>
                            </a:solidFill>
                          </a:rPr>
                          <a:t>.</a:t>
                        </a:r>
                        <a:endParaRPr lang="ko-KR" altLang="en-US" sz="1200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290313230"/>
                    </a:ext>
                  </a:extLst>
                </a:tr>
              </a:tbl>
            </a:graphicData>
          </a:graphic>
        </p:graphicFrame>
        <p:graphicFrame>
          <p:nvGraphicFramePr>
            <p:cNvPr id="8" name="표 7">
              <a:extLst>
                <a:ext uri="{FF2B5EF4-FFF2-40B4-BE49-F238E27FC236}">
                  <a16:creationId xmlns:a16="http://schemas.microsoft.com/office/drawing/2014/main" id="{86AEDCB5-9478-4A50-19DF-431614B27EB2}"/>
                </a:ext>
              </a:extLst>
            </p:cNvPr>
            <p:cNvGraphicFramePr>
              <a:graphicFrameLocks noGrp="1" noDrilldown="1" noMove="1" noResize="1"/>
            </p:cNvGraphicFramePr>
            <p:nvPr>
              <p:extLst>
                <p:ext uri="{D42A27DB-BD31-4B8C-83A1-F6EECF244321}">
                  <p14:modId xmlns:p14="http://schemas.microsoft.com/office/powerpoint/2010/main" val="4216159589"/>
                </p:ext>
              </p:extLst>
            </p:nvPr>
          </p:nvGraphicFramePr>
          <p:xfrm>
            <a:off x="327805" y="6224451"/>
            <a:ext cx="6202389" cy="3283400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614408">
                    <a:extLst>
                      <a:ext uri="{9D8B030D-6E8A-4147-A177-3AD203B41FA5}">
                        <a16:colId xmlns:a16="http://schemas.microsoft.com/office/drawing/2014/main" val="1029173972"/>
                      </a:ext>
                    </a:extLst>
                  </a:gridCol>
                  <a:gridCol w="3938934">
                    <a:extLst>
                      <a:ext uri="{9D8B030D-6E8A-4147-A177-3AD203B41FA5}">
                        <a16:colId xmlns:a16="http://schemas.microsoft.com/office/drawing/2014/main" val="2790553784"/>
                      </a:ext>
                    </a:extLst>
                  </a:gridCol>
                  <a:gridCol w="728534">
                    <a:extLst>
                      <a:ext uri="{9D8B030D-6E8A-4147-A177-3AD203B41FA5}">
                        <a16:colId xmlns:a16="http://schemas.microsoft.com/office/drawing/2014/main" val="201459831"/>
                      </a:ext>
                    </a:extLst>
                  </a:gridCol>
                  <a:gridCol w="920513">
                    <a:extLst>
                      <a:ext uri="{9D8B030D-6E8A-4147-A177-3AD203B41FA5}">
                        <a16:colId xmlns:a16="http://schemas.microsoft.com/office/drawing/2014/main" val="2432366719"/>
                      </a:ext>
                    </a:extLst>
                  </a:gridCol>
                </a:tblGrid>
                <a:tr h="370840"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Q7</a:t>
                        </a:r>
                        <a:endParaRPr lang="ko-KR" altLang="en-US" sz="1200" b="1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b="1" dirty="0">
                            <a:solidFill>
                              <a:schemeClr val="tx1"/>
                            </a:solidFill>
                          </a:rPr>
                          <a:t>탄소중립과 관련하여 어떤 주제의 교육이 가장 필요하다고 생각하나요</a:t>
                        </a:r>
                        <a:r>
                          <a:rPr lang="en-US" altLang="ko-KR" sz="1200" b="1" dirty="0">
                            <a:solidFill>
                              <a:schemeClr val="tx1"/>
                            </a:solidFill>
                          </a:rPr>
                          <a:t>?</a:t>
                        </a:r>
                        <a:endParaRPr lang="ko-KR" altLang="en-US" sz="1200" b="1" dirty="0">
                          <a:solidFill>
                            <a:schemeClr val="tx1"/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>
                    <a:txBody>
                      <a:bodyPr/>
                      <a:lstStyle/>
                      <a:p>
                        <a:pPr algn="ctr" latinLnBrk="1"/>
                        <a:r>
                          <a:rPr lang="ko-KR" altLang="en-US" sz="1200" b="1" dirty="0">
                            <a:solidFill>
                              <a:schemeClr val="tx1"/>
                            </a:solidFill>
                          </a:rPr>
                          <a:t>답변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solidFill>
                        <a:schemeClr val="bg1">
                          <a:lumMod val="85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lang="ko-KR" altLang="en-US" sz="1200" dirty="0">
                          <a:solidFill>
                            <a:schemeClr val="bg1">
                              <a:lumMod val="7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bg1">
                          <a:lumMod val="95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387861735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①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탄소중립의 기본 개념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</a:tcPr>
                  </a:tc>
                  <a:extLst>
                    <a:ext uri="{0D108BD9-81ED-4DB2-BD59-A6C34878D82A}">
                      <a16:rowId xmlns:a16="http://schemas.microsoft.com/office/drawing/2014/main" val="3058599226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algn="r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②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기후 변화와 탄소중립의 관계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10210551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③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개인이 실천할 수 있는 탄소중립 방법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 dirty="0"/>
                      </a:p>
                    </a:txBody>
                    <a:tcPr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</a:tcPr>
                  </a:tc>
                  <a:extLst>
                    <a:ext uri="{0D108BD9-81ED-4DB2-BD59-A6C34878D82A}">
                      <a16:rowId xmlns:a16="http://schemas.microsoft.com/office/drawing/2014/main" val="3967453267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④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기업 및 산업의 탄소중립 전략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36039691"/>
                    </a:ext>
                  </a:extLst>
                </a:tr>
                <a:tr h="370840">
                  <a:tc>
                    <a:txBody>
                      <a:bodyPr/>
                      <a:lstStyle/>
                      <a:p>
                        <a:pPr marL="0" marR="0" lvl="0" indent="0" algn="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⑤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정부 정책과 국제적 동향</a:t>
                        </a:r>
                      </a:p>
                    </a:txBody>
                    <a:tcPr anchor="ctr">
                      <a:lnL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289060732"/>
                    </a:ext>
                  </a:extLst>
                </a:tr>
                <a:tr h="972000">
                  <a:tc>
                    <a:txBody>
                      <a:bodyPr/>
                      <a:lstStyle/>
                      <a:p>
                        <a:pPr marL="0" marR="0" lvl="0" indent="0" algn="ctr" defTabSz="685800" rtl="0" eaLnBrk="1" fontAlgn="auto" latinLnBrk="1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lang="ko-KR" altLang="en-US" sz="1200" dirty="0">
                            <a:solidFill>
                              <a:schemeClr val="tx1"/>
                            </a:solidFill>
                          </a:rPr>
                          <a:t>기타</a:t>
                        </a: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gridSpan="3">
                    <a:txBody>
                      <a:bodyPr/>
                      <a:lstStyle/>
                      <a:p>
                        <a:pPr algn="l" latinLnBrk="1"/>
                        <a:endParaRPr lang="ko-KR" altLang="en-US" sz="1200" dirty="0">
                          <a:solidFill>
                            <a:schemeClr val="bg1">
                              <a:lumMod val="65000"/>
                            </a:schemeClr>
                          </a:solidFill>
                        </a:endParaRPr>
                      </a:p>
                    </a:txBody>
                    <a:tcPr anchor="ctr">
                      <a:lnL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635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 w="12700" cmpd="sng">
                        <a:noFill/>
                        <a:prstDash val="solid"/>
                      </a:lnTlToBr>
                      <a:lnBlToTr w="12700" cmpd="sng">
                        <a:noFill/>
                        <a:prstDash val="solid"/>
                      </a:lnBlToTr>
                      <a:noFill/>
                    </a:tcPr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latinLnBrk="1"/>
                        <a:endParaRPr lang="ko-KR" altLang="en-US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4290313230"/>
                    </a:ext>
                  </a:extLst>
                </a:tr>
              </a:tbl>
            </a:graphicData>
          </a:graphic>
        </p:graphicFrame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98F9FB4-762F-5EF1-D255-44B5CC1E8D0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85997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5187C07-FDEF-8B19-B4E8-FCE1219B9CA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391305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C98A65F-C49E-1939-C94E-3C96E11CA7A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08594" y="6224451"/>
              <a:ext cx="921600" cy="4572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685800" rtl="0" eaLnBrk="1" fontAlgn="ctr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Malgun Gothic Semilight" panose="020B0502040204020203" pitchFamily="50" charset="-127"/>
                </a:rPr>
                <a:t>입력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ea"/>
                <a:cs typeface="Malgun Gothic Semilight" panose="020B0502040204020203" pitchFamily="50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358C069-53ED-77A4-6773-92E44CC8A9B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16000" y="8535851"/>
              <a:ext cx="5514194" cy="9720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l" latinLnBrk="1"/>
              <a:r>
                <a:rPr lang="en-US" altLang="ko-KR" sz="1000" dirty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(</a:t>
              </a:r>
              <a:r>
                <a:rPr lang="ko-KR" altLang="en-US" sz="1000" dirty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기타 선택 시 이곳에 자세한 답변을 작성해주세요</a:t>
              </a:r>
              <a:r>
                <a:rPr lang="en-US" altLang="ko-KR" sz="1000" dirty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.)</a:t>
              </a:r>
              <a:endParaRPr lang="ko-KR" altLang="en-US" sz="1000" dirty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192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B20D2-A345-3187-6274-B024D3EB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ADF8E0DA-859D-5BC4-4E5B-DE9ABDC7EEF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186940" y="7894808"/>
            <a:ext cx="2484121" cy="397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500" b="1" dirty="0">
                <a:solidFill>
                  <a:schemeClr val="bg1">
                    <a:lumMod val="85000"/>
                  </a:schemeClr>
                </a:solidFill>
                <a:latin typeface="프리젠테이션 6 SemiBold" pitchFamily="2" charset="-127"/>
                <a:ea typeface="프리젠테이션 6 SemiBold" pitchFamily="2" charset="-127"/>
              </a:rPr>
              <a:t>이름</a:t>
            </a:r>
            <a:endParaRPr lang="ko-KR" altLang="en-US" sz="1500" dirty="0">
              <a:solidFill>
                <a:schemeClr val="bg1">
                  <a:lumMod val="85000"/>
                </a:schemeClr>
              </a:solidFill>
              <a:latin typeface="프리젠테이션 6 SemiBold" pitchFamily="2" charset="-127"/>
              <a:ea typeface="프리젠테이션 6 Semi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7257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719</Words>
  <Application>Microsoft Office PowerPoint</Application>
  <PresentationFormat>A4 용지(210x297mm)</PresentationFormat>
  <Paragraphs>184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Malgun Gothic Semilight</vt:lpstr>
      <vt:lpstr>맑은 고딕</vt:lpstr>
      <vt:lpstr>프리젠테이션 6 SemiBold</vt:lpstr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Jeon Eunho</dc:creator>
  <cp:lastModifiedBy>1443</cp:lastModifiedBy>
  <cp:revision>21</cp:revision>
  <dcterms:created xsi:type="dcterms:W3CDTF">2025-03-06T01:39:53Z</dcterms:created>
  <dcterms:modified xsi:type="dcterms:W3CDTF">2025-03-11T00:54:33Z</dcterms:modified>
</cp:coreProperties>
</file>