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61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305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28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8097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2832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352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966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838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84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2418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057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FDEA2-A503-4009-9F27-574872A65ABB}" type="datetimeFigureOut">
              <a:rPr lang="ko-KR" altLang="en-US" smtClean="0"/>
              <a:t>2022-07-06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BC51E-3C31-4FAB-9C74-763872109A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239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833174"/>
              </p:ext>
            </p:extLst>
          </p:nvPr>
        </p:nvGraphicFramePr>
        <p:xfrm>
          <a:off x="327750" y="403951"/>
          <a:ext cx="1225628" cy="400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814">
                  <a:extLst>
                    <a:ext uri="{9D8B030D-6E8A-4147-A177-3AD203B41FA5}">
                      <a16:colId xmlns:a16="http://schemas.microsoft.com/office/drawing/2014/main" val="3345606543"/>
                    </a:ext>
                  </a:extLst>
                </a:gridCol>
                <a:gridCol w="612814">
                  <a:extLst>
                    <a:ext uri="{9D8B030D-6E8A-4147-A177-3AD203B41FA5}">
                      <a16:colId xmlns:a16="http://schemas.microsoft.com/office/drawing/2014/main" val="2977027312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접수번호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54171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773716" y="403951"/>
            <a:ext cx="3294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입 사 지 원 서</a:t>
            </a:r>
            <a:endParaRPr lang="ko-KR" altLang="en-US" sz="2400" b="1" dirty="0"/>
          </a:p>
        </p:txBody>
      </p:sp>
      <p:pic>
        <p:nvPicPr>
          <p:cNvPr id="7" name="그림 9" descr="CI_Logomark 1_개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4030" y="458694"/>
            <a:ext cx="1224903" cy="34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60436"/>
              </p:ext>
            </p:extLst>
          </p:nvPr>
        </p:nvGraphicFramePr>
        <p:xfrm>
          <a:off x="327748" y="1413832"/>
          <a:ext cx="6139345" cy="538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2850">
                  <a:extLst>
                    <a:ext uri="{9D8B030D-6E8A-4147-A177-3AD203B41FA5}">
                      <a16:colId xmlns:a16="http://schemas.microsoft.com/office/drawing/2014/main" val="3345606543"/>
                    </a:ext>
                  </a:extLst>
                </a:gridCol>
                <a:gridCol w="830236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1542361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727113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793215">
                  <a:extLst>
                    <a:ext uri="{9D8B030D-6E8A-4147-A177-3AD203B41FA5}">
                      <a16:colId xmlns:a16="http://schemas.microsoft.com/office/drawing/2014/main" val="741430473"/>
                    </a:ext>
                  </a:extLst>
                </a:gridCol>
                <a:gridCol w="1553570">
                  <a:extLst>
                    <a:ext uri="{9D8B030D-6E8A-4147-A177-3AD203B41FA5}">
                      <a16:colId xmlns:a16="http://schemas.microsoft.com/office/drawing/2014/main" val="2977027312"/>
                    </a:ext>
                  </a:extLst>
                </a:gridCol>
              </a:tblGrid>
              <a:tr h="26945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지망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부문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지망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부문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지역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지역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</a:tbl>
          </a:graphicData>
        </a:graphic>
      </p:graphicFrame>
      <p:cxnSp>
        <p:nvCxnSpPr>
          <p:cNvPr id="3" name="직선 연결선 2"/>
          <p:cNvCxnSpPr/>
          <p:nvPr/>
        </p:nvCxnSpPr>
        <p:spPr>
          <a:xfrm>
            <a:off x="325910" y="927184"/>
            <a:ext cx="6141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5225" y="1142291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/>
              <a:t>기본지원사항</a:t>
            </a:r>
            <a:endParaRPr lang="ko-KR" altLang="en-US" sz="1000" b="1" dirty="0"/>
          </a:p>
        </p:txBody>
      </p:sp>
      <p:grpSp>
        <p:nvGrpSpPr>
          <p:cNvPr id="21" name="그룹 20"/>
          <p:cNvGrpSpPr/>
          <p:nvPr/>
        </p:nvGrpSpPr>
        <p:grpSpPr>
          <a:xfrm>
            <a:off x="336930" y="1178272"/>
            <a:ext cx="187286" cy="152400"/>
            <a:chOff x="451692" y="2677099"/>
            <a:chExt cx="176269" cy="176270"/>
          </a:xfrm>
        </p:grpSpPr>
        <p:sp>
          <p:nvSpPr>
            <p:cNvPr id="18" name="직사각형 17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갈매기형 수장 19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544404" y="2032818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/>
              <a:t>기본인적사항</a:t>
            </a:r>
            <a:endParaRPr lang="ko-KR" altLang="en-US" sz="1000" b="1" dirty="0"/>
          </a:p>
        </p:txBody>
      </p:sp>
      <p:grpSp>
        <p:nvGrpSpPr>
          <p:cNvPr id="23" name="그룹 22"/>
          <p:cNvGrpSpPr/>
          <p:nvPr/>
        </p:nvGrpSpPr>
        <p:grpSpPr>
          <a:xfrm>
            <a:off x="346109" y="2057782"/>
            <a:ext cx="187286" cy="152400"/>
            <a:chOff x="451692" y="2677099"/>
            <a:chExt cx="176269" cy="176270"/>
          </a:xfrm>
        </p:grpSpPr>
        <p:sp>
          <p:nvSpPr>
            <p:cNvPr id="24" name="직사각형 23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갈매기형 수장 24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7" name="표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74456"/>
              </p:ext>
            </p:extLst>
          </p:nvPr>
        </p:nvGraphicFramePr>
        <p:xfrm>
          <a:off x="325910" y="2294265"/>
          <a:ext cx="6140991" cy="1355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249">
                  <a:extLst>
                    <a:ext uri="{9D8B030D-6E8A-4147-A177-3AD203B41FA5}">
                      <a16:colId xmlns:a16="http://schemas.microsoft.com/office/drawing/2014/main" val="3345606543"/>
                    </a:ext>
                  </a:extLst>
                </a:gridCol>
                <a:gridCol w="705080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892366">
                  <a:extLst>
                    <a:ext uri="{9D8B030D-6E8A-4147-A177-3AD203B41FA5}">
                      <a16:colId xmlns:a16="http://schemas.microsoft.com/office/drawing/2014/main" val="741430473"/>
                    </a:ext>
                  </a:extLst>
                </a:gridCol>
                <a:gridCol w="683046">
                  <a:extLst>
                    <a:ext uri="{9D8B030D-6E8A-4147-A177-3AD203B41FA5}">
                      <a16:colId xmlns:a16="http://schemas.microsoft.com/office/drawing/2014/main" val="2977027312"/>
                    </a:ext>
                  </a:extLst>
                </a:gridCol>
                <a:gridCol w="870332">
                  <a:extLst>
                    <a:ext uri="{9D8B030D-6E8A-4147-A177-3AD203B41FA5}">
                      <a16:colId xmlns:a16="http://schemas.microsoft.com/office/drawing/2014/main" val="2804327091"/>
                    </a:ext>
                  </a:extLst>
                </a:gridCol>
                <a:gridCol w="638978">
                  <a:extLst>
                    <a:ext uri="{9D8B030D-6E8A-4147-A177-3AD203B41FA5}">
                      <a16:colId xmlns:a16="http://schemas.microsoft.com/office/drawing/2014/main" val="446102822"/>
                    </a:ext>
                  </a:extLst>
                </a:gridCol>
                <a:gridCol w="1266940">
                  <a:extLst>
                    <a:ext uri="{9D8B030D-6E8A-4147-A177-3AD203B41FA5}">
                      <a16:colId xmlns:a16="http://schemas.microsoft.com/office/drawing/2014/main" val="3851513602"/>
                    </a:ext>
                  </a:extLst>
                </a:gridCol>
              </a:tblGrid>
              <a:tr h="271106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사진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성명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한자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영문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7110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나이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성별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보훈번호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828143"/>
                  </a:ext>
                </a:extLst>
              </a:tr>
              <a:tr h="27110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현거주지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9953633"/>
                  </a:ext>
                </a:extLst>
              </a:tr>
              <a:tr h="27110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E-mail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0982124"/>
                  </a:ext>
                </a:extLst>
              </a:tr>
              <a:tr h="271106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휴대폰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전화번호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877643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44404" y="3718651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/>
              <a:t>학력사항</a:t>
            </a:r>
            <a:endParaRPr lang="ko-KR" altLang="en-US" sz="1000" b="1" dirty="0"/>
          </a:p>
        </p:txBody>
      </p:sp>
      <p:grpSp>
        <p:nvGrpSpPr>
          <p:cNvPr id="30" name="그룹 29"/>
          <p:cNvGrpSpPr/>
          <p:nvPr/>
        </p:nvGrpSpPr>
        <p:grpSpPr>
          <a:xfrm>
            <a:off x="346109" y="3743615"/>
            <a:ext cx="187286" cy="152400"/>
            <a:chOff x="451692" y="2677099"/>
            <a:chExt cx="176269" cy="176270"/>
          </a:xfrm>
        </p:grpSpPr>
        <p:sp>
          <p:nvSpPr>
            <p:cNvPr id="31" name="직사각형 30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갈매기형 수장 31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33" name="표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726742"/>
              </p:ext>
            </p:extLst>
          </p:nvPr>
        </p:nvGraphicFramePr>
        <p:xfrm>
          <a:off x="327746" y="3991775"/>
          <a:ext cx="6139155" cy="1077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624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1176830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837282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859316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  <a:gridCol w="625390">
                  <a:extLst>
                    <a:ext uri="{9D8B030D-6E8A-4147-A177-3AD203B41FA5}">
                      <a16:colId xmlns:a16="http://schemas.microsoft.com/office/drawing/2014/main" val="741430473"/>
                    </a:ext>
                  </a:extLst>
                </a:gridCol>
                <a:gridCol w="699763">
                  <a:extLst>
                    <a:ext uri="{9D8B030D-6E8A-4147-A177-3AD203B41FA5}">
                      <a16:colId xmlns:a16="http://schemas.microsoft.com/office/drawing/2014/main" val="2671658516"/>
                    </a:ext>
                  </a:extLst>
                </a:gridCol>
                <a:gridCol w="701950">
                  <a:extLst>
                    <a:ext uri="{9D8B030D-6E8A-4147-A177-3AD203B41FA5}">
                      <a16:colId xmlns:a16="http://schemas.microsoft.com/office/drawing/2014/main" val="2977027312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기간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년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월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학교명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주전공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부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복수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다중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졸업구분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주야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본분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학점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만점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~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주간 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 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본교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~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06582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~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</a:tbl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544404" y="5149452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err="1" smtClean="0"/>
              <a:t>신상자료</a:t>
            </a:r>
            <a:endParaRPr lang="ko-KR" altLang="en-US" sz="1000" b="1" dirty="0"/>
          </a:p>
        </p:txBody>
      </p:sp>
      <p:grpSp>
        <p:nvGrpSpPr>
          <p:cNvPr id="35" name="그룹 34"/>
          <p:cNvGrpSpPr/>
          <p:nvPr/>
        </p:nvGrpSpPr>
        <p:grpSpPr>
          <a:xfrm>
            <a:off x="346109" y="5174416"/>
            <a:ext cx="187286" cy="152400"/>
            <a:chOff x="451692" y="2677099"/>
            <a:chExt cx="176269" cy="176270"/>
          </a:xfrm>
        </p:grpSpPr>
        <p:sp>
          <p:nvSpPr>
            <p:cNvPr id="36" name="직사각형 35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갈매기형 수장 36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874228"/>
              </p:ext>
            </p:extLst>
          </p:nvPr>
        </p:nvGraphicFramePr>
        <p:xfrm>
          <a:off x="325910" y="5431241"/>
          <a:ext cx="6139155" cy="665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624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1200700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1178805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  <a:gridCol w="892366">
                  <a:extLst>
                    <a:ext uri="{9D8B030D-6E8A-4147-A177-3AD203B41FA5}">
                      <a16:colId xmlns:a16="http://schemas.microsoft.com/office/drawing/2014/main" val="741430473"/>
                    </a:ext>
                  </a:extLst>
                </a:gridCol>
                <a:gridCol w="782197">
                  <a:extLst>
                    <a:ext uri="{9D8B030D-6E8A-4147-A177-3AD203B41FA5}">
                      <a16:colId xmlns:a16="http://schemas.microsoft.com/office/drawing/2014/main" val="3947119035"/>
                    </a:ext>
                  </a:extLst>
                </a:gridCol>
                <a:gridCol w="846463">
                  <a:extLst>
                    <a:ext uri="{9D8B030D-6E8A-4147-A177-3AD203B41FA5}">
                      <a16:colId xmlns:a16="http://schemas.microsoft.com/office/drawing/2014/main" val="1801742477"/>
                    </a:ext>
                  </a:extLst>
                </a:gridCol>
              </a:tblGrid>
              <a:tr h="33261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특기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취미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33261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장애여부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장애내용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장애등급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06582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42568" y="6314978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/>
              <a:t>경력사항</a:t>
            </a:r>
            <a:endParaRPr lang="ko-KR" altLang="en-US" sz="1000" b="1" dirty="0"/>
          </a:p>
        </p:txBody>
      </p:sp>
      <p:grpSp>
        <p:nvGrpSpPr>
          <p:cNvPr id="40" name="그룹 39"/>
          <p:cNvGrpSpPr/>
          <p:nvPr/>
        </p:nvGrpSpPr>
        <p:grpSpPr>
          <a:xfrm>
            <a:off x="344273" y="6339942"/>
            <a:ext cx="187286" cy="152400"/>
            <a:chOff x="451692" y="2677099"/>
            <a:chExt cx="176269" cy="176270"/>
          </a:xfrm>
        </p:grpSpPr>
        <p:sp>
          <p:nvSpPr>
            <p:cNvPr id="41" name="직사각형 40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갈매기형 수장 41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3" name="표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040211"/>
              </p:ext>
            </p:extLst>
          </p:nvPr>
        </p:nvGraphicFramePr>
        <p:xfrm>
          <a:off x="325910" y="6588102"/>
          <a:ext cx="6139155" cy="1077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624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1090531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760164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1079653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  <a:gridCol w="568470">
                  <a:extLst>
                    <a:ext uri="{9D8B030D-6E8A-4147-A177-3AD203B41FA5}">
                      <a16:colId xmlns:a16="http://schemas.microsoft.com/office/drawing/2014/main" val="741430473"/>
                    </a:ext>
                  </a:extLst>
                </a:gridCol>
                <a:gridCol w="1401713">
                  <a:extLst>
                    <a:ext uri="{9D8B030D-6E8A-4147-A177-3AD203B41FA5}">
                      <a16:colId xmlns:a16="http://schemas.microsoft.com/office/drawing/2014/main" val="2671658516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회사명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담당업무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직위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근무기간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개월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이직사유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06582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</a:tbl>
          </a:graphicData>
        </a:graphic>
      </p:graphicFrame>
      <p:graphicFrame>
        <p:nvGraphicFramePr>
          <p:cNvPr id="44" name="표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6670"/>
              </p:ext>
            </p:extLst>
          </p:nvPr>
        </p:nvGraphicFramePr>
        <p:xfrm>
          <a:off x="327747" y="7990918"/>
          <a:ext cx="6137318" cy="566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5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627961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550844">
                  <a:extLst>
                    <a:ext uri="{9D8B030D-6E8A-4147-A177-3AD203B41FA5}">
                      <a16:colId xmlns:a16="http://schemas.microsoft.com/office/drawing/2014/main" val="103020496"/>
                    </a:ext>
                  </a:extLst>
                </a:gridCol>
                <a:gridCol w="550843">
                  <a:extLst>
                    <a:ext uri="{9D8B030D-6E8A-4147-A177-3AD203B41FA5}">
                      <a16:colId xmlns:a16="http://schemas.microsoft.com/office/drawing/2014/main" val="3380361878"/>
                    </a:ext>
                  </a:extLst>
                </a:gridCol>
                <a:gridCol w="539827">
                  <a:extLst>
                    <a:ext uri="{9D8B030D-6E8A-4147-A177-3AD203B41FA5}">
                      <a16:colId xmlns:a16="http://schemas.microsoft.com/office/drawing/2014/main" val="741430473"/>
                    </a:ext>
                  </a:extLst>
                </a:gridCol>
                <a:gridCol w="594910">
                  <a:extLst>
                    <a:ext uri="{9D8B030D-6E8A-4147-A177-3AD203B41FA5}">
                      <a16:colId xmlns:a16="http://schemas.microsoft.com/office/drawing/2014/main" val="2977027312"/>
                    </a:ext>
                  </a:extLst>
                </a:gridCol>
                <a:gridCol w="649996">
                  <a:extLst>
                    <a:ext uri="{9D8B030D-6E8A-4147-A177-3AD203B41FA5}">
                      <a16:colId xmlns:a16="http://schemas.microsoft.com/office/drawing/2014/main" val="1041520529"/>
                    </a:ext>
                  </a:extLst>
                </a:gridCol>
                <a:gridCol w="638979">
                  <a:extLst>
                    <a:ext uri="{9D8B030D-6E8A-4147-A177-3AD203B41FA5}">
                      <a16:colId xmlns:a16="http://schemas.microsoft.com/office/drawing/2014/main" val="2449859581"/>
                    </a:ext>
                  </a:extLst>
                </a:gridCol>
                <a:gridCol w="705079">
                  <a:extLst>
                    <a:ext uri="{9D8B030D-6E8A-4147-A177-3AD203B41FA5}">
                      <a16:colId xmlns:a16="http://schemas.microsoft.com/office/drawing/2014/main" val="3115834538"/>
                    </a:ext>
                  </a:extLst>
                </a:gridCol>
                <a:gridCol w="593074">
                  <a:extLst>
                    <a:ext uri="{9D8B030D-6E8A-4147-A177-3AD203B41FA5}">
                      <a16:colId xmlns:a16="http://schemas.microsoft.com/office/drawing/2014/main" val="1003255768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군필여부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군별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병과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계급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제대구분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기간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면제시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 사유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</a:tbl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535225" y="7719377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/>
              <a:t>병역사항</a:t>
            </a:r>
            <a:endParaRPr lang="ko-KR" altLang="en-US" sz="1000" b="1" dirty="0"/>
          </a:p>
        </p:txBody>
      </p:sp>
      <p:grpSp>
        <p:nvGrpSpPr>
          <p:cNvPr id="46" name="그룹 45"/>
          <p:cNvGrpSpPr/>
          <p:nvPr/>
        </p:nvGrpSpPr>
        <p:grpSpPr>
          <a:xfrm>
            <a:off x="336930" y="7755358"/>
            <a:ext cx="187286" cy="152400"/>
            <a:chOff x="451692" y="2677099"/>
            <a:chExt cx="176269" cy="176270"/>
          </a:xfrm>
        </p:grpSpPr>
        <p:sp>
          <p:nvSpPr>
            <p:cNvPr id="47" name="직사각형 46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갈매기형 수장 47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49" name="직사각형 48"/>
          <p:cNvSpPr/>
          <p:nvPr/>
        </p:nvSpPr>
        <p:spPr>
          <a:xfrm>
            <a:off x="320524" y="8819073"/>
            <a:ext cx="6751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/>
              <a:t>Page </a:t>
            </a:r>
            <a:r>
              <a:rPr lang="en-US" altLang="ko-KR" sz="1000" dirty="0" smtClean="0"/>
              <a:t>1/2</a:t>
            </a:r>
            <a:r>
              <a:rPr lang="ko-KR" altLang="en-US" sz="1000" dirty="0" smtClean="0"/>
              <a:t> </a:t>
            </a:r>
            <a:endParaRPr lang="ko-KR" altLang="en-US" sz="1000" dirty="0"/>
          </a:p>
        </p:txBody>
      </p:sp>
      <p:sp>
        <p:nvSpPr>
          <p:cNvPr id="50" name="TextBox 49"/>
          <p:cNvSpPr txBox="1"/>
          <p:nvPr/>
        </p:nvSpPr>
        <p:spPr>
          <a:xfrm>
            <a:off x="1912336" y="8819073"/>
            <a:ext cx="48079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/>
              <a:t>※ </a:t>
            </a:r>
            <a:r>
              <a:rPr lang="ko-KR" altLang="en-US" sz="800" dirty="0" smtClean="0"/>
              <a:t>입사지원서 및 자기소개서의 임의 양식 변경은 불가하며</a:t>
            </a:r>
            <a:r>
              <a:rPr lang="en-US" altLang="ko-KR" sz="800" dirty="0" smtClean="0"/>
              <a:t>, </a:t>
            </a:r>
            <a:r>
              <a:rPr lang="ko-KR" altLang="en-US" sz="800" dirty="0" smtClean="0"/>
              <a:t>불합격 사유가 될 수 있음을 알려드립니다</a:t>
            </a:r>
            <a:r>
              <a:rPr lang="en-US" altLang="ko-KR" sz="800" dirty="0" smtClean="0"/>
              <a:t>. </a:t>
            </a:r>
            <a:endParaRPr lang="ko-KR" altLang="en-US" sz="800" dirty="0"/>
          </a:p>
        </p:txBody>
      </p:sp>
    </p:spTree>
    <p:extLst>
      <p:ext uri="{BB962C8B-B14F-4D97-AF65-F5344CB8AC3E}">
        <p14:creationId xmlns:p14="http://schemas.microsoft.com/office/powerpoint/2010/main" val="24675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25910" y="8687077"/>
            <a:ext cx="6141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000" dirty="0" smtClean="0"/>
              <a:t>하이트진로음료㈜ 제출용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544404" y="876047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err="1" smtClean="0"/>
              <a:t>자격사항</a:t>
            </a:r>
            <a:endParaRPr lang="ko-KR" altLang="en-US" sz="1000" b="1" dirty="0"/>
          </a:p>
        </p:txBody>
      </p:sp>
      <p:grpSp>
        <p:nvGrpSpPr>
          <p:cNvPr id="23" name="그룹 22"/>
          <p:cNvGrpSpPr/>
          <p:nvPr/>
        </p:nvGrpSpPr>
        <p:grpSpPr>
          <a:xfrm>
            <a:off x="346109" y="901011"/>
            <a:ext cx="187286" cy="152400"/>
            <a:chOff x="451692" y="2677099"/>
            <a:chExt cx="176269" cy="176270"/>
          </a:xfrm>
        </p:grpSpPr>
        <p:sp>
          <p:nvSpPr>
            <p:cNvPr id="24" name="직사각형 23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갈매기형 수장 24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44404" y="3399164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err="1" smtClean="0"/>
              <a:t>수상이력</a:t>
            </a:r>
            <a:endParaRPr lang="ko-KR" altLang="en-US" sz="1000" b="1" dirty="0"/>
          </a:p>
        </p:txBody>
      </p:sp>
      <p:grpSp>
        <p:nvGrpSpPr>
          <p:cNvPr id="30" name="그룹 29"/>
          <p:cNvGrpSpPr/>
          <p:nvPr/>
        </p:nvGrpSpPr>
        <p:grpSpPr>
          <a:xfrm>
            <a:off x="346109" y="3424128"/>
            <a:ext cx="187286" cy="152400"/>
            <a:chOff x="451692" y="2677099"/>
            <a:chExt cx="176269" cy="176270"/>
          </a:xfrm>
        </p:grpSpPr>
        <p:sp>
          <p:nvSpPr>
            <p:cNvPr id="31" name="직사각형 30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갈매기형 수장 31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33" name="표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078149"/>
              </p:ext>
            </p:extLst>
          </p:nvPr>
        </p:nvGraphicFramePr>
        <p:xfrm>
          <a:off x="327745" y="1171457"/>
          <a:ext cx="6137319" cy="2155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443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782198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1311007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1344058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  <a:gridCol w="945613">
                  <a:extLst>
                    <a:ext uri="{9D8B030D-6E8A-4147-A177-3AD203B41FA5}">
                      <a16:colId xmlns:a16="http://schemas.microsoft.com/office/drawing/2014/main" val="741430473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자격증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등급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등록번호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발행처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취득일자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06582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52021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831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599658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91793"/>
                  </a:ext>
                </a:extLst>
              </a:tr>
            </a:tbl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42568" y="4849734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err="1" smtClean="0"/>
              <a:t>외국어사항</a:t>
            </a:r>
            <a:endParaRPr lang="ko-KR" altLang="en-US" sz="1000" b="1" dirty="0"/>
          </a:p>
        </p:txBody>
      </p:sp>
      <p:grpSp>
        <p:nvGrpSpPr>
          <p:cNvPr id="40" name="그룹 39"/>
          <p:cNvGrpSpPr/>
          <p:nvPr/>
        </p:nvGrpSpPr>
        <p:grpSpPr>
          <a:xfrm>
            <a:off x="344273" y="4874698"/>
            <a:ext cx="187286" cy="152400"/>
            <a:chOff x="451692" y="2677099"/>
            <a:chExt cx="176269" cy="176270"/>
          </a:xfrm>
        </p:grpSpPr>
        <p:sp>
          <p:nvSpPr>
            <p:cNvPr id="41" name="직사각형 40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갈매기형 수장 41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3" name="표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7448288"/>
              </p:ext>
            </p:extLst>
          </p:nvPr>
        </p:nvGraphicFramePr>
        <p:xfrm>
          <a:off x="325908" y="5122858"/>
          <a:ext cx="6139154" cy="1077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744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2044128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1119404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1589878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외국어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시험명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점수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등급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취득일자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06582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</a:tbl>
          </a:graphicData>
        </a:graphic>
      </p:graphicFrame>
      <p:graphicFrame>
        <p:nvGraphicFramePr>
          <p:cNvPr id="44" name="표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454710"/>
              </p:ext>
            </p:extLst>
          </p:nvPr>
        </p:nvGraphicFramePr>
        <p:xfrm>
          <a:off x="325908" y="3691924"/>
          <a:ext cx="6139155" cy="1077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3976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1605897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1119404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1589878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명칭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기관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단체명</a:t>
                      </a:r>
                      <a:r>
                        <a:rPr lang="en-US" altLang="ko-KR" sz="10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수상일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 smtClean="0">
                          <a:solidFill>
                            <a:schemeClr val="tx1"/>
                          </a:solidFill>
                        </a:rPr>
                        <a:t>수상내용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5606582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</a:tbl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542568" y="6275411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/>
              <a:t>외국어능력</a:t>
            </a:r>
            <a:endParaRPr lang="ko-KR" altLang="en-US" sz="1000" b="1" dirty="0"/>
          </a:p>
        </p:txBody>
      </p:sp>
      <p:grpSp>
        <p:nvGrpSpPr>
          <p:cNvPr id="46" name="그룹 45"/>
          <p:cNvGrpSpPr/>
          <p:nvPr/>
        </p:nvGrpSpPr>
        <p:grpSpPr>
          <a:xfrm>
            <a:off x="344273" y="6300375"/>
            <a:ext cx="187286" cy="152400"/>
            <a:chOff x="451692" y="2677099"/>
            <a:chExt cx="176269" cy="176270"/>
          </a:xfrm>
        </p:grpSpPr>
        <p:sp>
          <p:nvSpPr>
            <p:cNvPr id="47" name="직사각형 46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갈매기형 수장 47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9" name="표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92971"/>
              </p:ext>
            </p:extLst>
          </p:nvPr>
        </p:nvGraphicFramePr>
        <p:xfrm>
          <a:off x="325909" y="6520515"/>
          <a:ext cx="3023220" cy="80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28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674402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663697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652993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외국어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회화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독해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작문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상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중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하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상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중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하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상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중</a:t>
                      </a:r>
                      <a:r>
                        <a:rPr lang="en-US" altLang="ko-KR" sz="1000" b="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000" b="0" dirty="0" smtClean="0">
                          <a:solidFill>
                            <a:schemeClr val="tx1"/>
                          </a:solidFill>
                        </a:rPr>
                        <a:t>하</a:t>
                      </a:r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</a:tbl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540730" y="7397295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err="1" smtClean="0"/>
              <a:t>해외경험</a:t>
            </a:r>
            <a:endParaRPr lang="ko-KR" altLang="en-US" sz="1000" b="1" dirty="0"/>
          </a:p>
        </p:txBody>
      </p:sp>
      <p:grpSp>
        <p:nvGrpSpPr>
          <p:cNvPr id="51" name="그룹 50"/>
          <p:cNvGrpSpPr/>
          <p:nvPr/>
        </p:nvGrpSpPr>
        <p:grpSpPr>
          <a:xfrm>
            <a:off x="342435" y="7422259"/>
            <a:ext cx="187286" cy="152400"/>
            <a:chOff x="451692" y="2677099"/>
            <a:chExt cx="176269" cy="176270"/>
          </a:xfrm>
        </p:grpSpPr>
        <p:sp>
          <p:nvSpPr>
            <p:cNvPr id="52" name="직사각형 51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갈매기형 수장 52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54" name="표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70970"/>
              </p:ext>
            </p:extLst>
          </p:nvPr>
        </p:nvGraphicFramePr>
        <p:xfrm>
          <a:off x="324070" y="7642399"/>
          <a:ext cx="6139154" cy="80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5744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1163750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1344058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  <a:gridCol w="2245602">
                  <a:extLst>
                    <a:ext uri="{9D8B030D-6E8A-4147-A177-3AD203B41FA5}">
                      <a16:colId xmlns:a16="http://schemas.microsoft.com/office/drawing/2014/main" val="36166131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목적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지역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체류기간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내용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</a:tbl>
          </a:graphicData>
        </a:graphic>
      </p:graphicFrame>
      <p:graphicFrame>
        <p:nvGraphicFramePr>
          <p:cNvPr id="55" name="표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489429"/>
              </p:ext>
            </p:extLst>
          </p:nvPr>
        </p:nvGraphicFramePr>
        <p:xfrm>
          <a:off x="3440004" y="6520515"/>
          <a:ext cx="3023220" cy="808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128">
                  <a:extLst>
                    <a:ext uri="{9D8B030D-6E8A-4147-A177-3AD203B41FA5}">
                      <a16:colId xmlns:a16="http://schemas.microsoft.com/office/drawing/2014/main" val="3746801922"/>
                    </a:ext>
                  </a:extLst>
                </a:gridCol>
                <a:gridCol w="1333757">
                  <a:extLst>
                    <a:ext uri="{9D8B030D-6E8A-4147-A177-3AD203B41FA5}">
                      <a16:colId xmlns:a16="http://schemas.microsoft.com/office/drawing/2014/main" val="1503546025"/>
                    </a:ext>
                  </a:extLst>
                </a:gridCol>
                <a:gridCol w="657335">
                  <a:extLst>
                    <a:ext uri="{9D8B030D-6E8A-4147-A177-3AD203B41FA5}">
                      <a16:colId xmlns:a16="http://schemas.microsoft.com/office/drawing/2014/main" val="806777419"/>
                    </a:ext>
                  </a:extLst>
                </a:gridCol>
              </a:tblGrid>
              <a:tr h="269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교육기관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교육과정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smtClean="0">
                          <a:solidFill>
                            <a:schemeClr val="tx1"/>
                          </a:solidFill>
                        </a:rPr>
                        <a:t>개월</a:t>
                      </a:r>
                      <a:endParaRPr lang="ko-KR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085109"/>
                  </a:ext>
                </a:extLst>
              </a:tr>
              <a:tr h="269454"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64671"/>
                  </a:ext>
                </a:extLst>
              </a:tr>
            </a:tbl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3654828" y="6274853"/>
            <a:ext cx="106221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err="1" smtClean="0"/>
              <a:t>교육사항</a:t>
            </a:r>
            <a:endParaRPr lang="ko-KR" altLang="en-US" sz="1000" b="1" dirty="0"/>
          </a:p>
        </p:txBody>
      </p:sp>
      <p:grpSp>
        <p:nvGrpSpPr>
          <p:cNvPr id="57" name="그룹 56"/>
          <p:cNvGrpSpPr/>
          <p:nvPr/>
        </p:nvGrpSpPr>
        <p:grpSpPr>
          <a:xfrm>
            <a:off x="3456533" y="6299817"/>
            <a:ext cx="187286" cy="152400"/>
            <a:chOff x="451692" y="2677099"/>
            <a:chExt cx="176269" cy="176270"/>
          </a:xfrm>
        </p:grpSpPr>
        <p:sp>
          <p:nvSpPr>
            <p:cNvPr id="58" name="직사각형 57"/>
            <p:cNvSpPr/>
            <p:nvPr/>
          </p:nvSpPr>
          <p:spPr>
            <a:xfrm>
              <a:off x="451692" y="2677099"/>
              <a:ext cx="176269" cy="17627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갈매기형 수장 58"/>
            <p:cNvSpPr/>
            <p:nvPr/>
          </p:nvSpPr>
          <p:spPr>
            <a:xfrm>
              <a:off x="495758" y="2688116"/>
              <a:ext cx="88135" cy="165253"/>
            </a:xfrm>
            <a:prstGeom prst="chevron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60" name="직선 연결선 59"/>
          <p:cNvCxnSpPr/>
          <p:nvPr/>
        </p:nvCxnSpPr>
        <p:spPr>
          <a:xfrm>
            <a:off x="325910" y="8627995"/>
            <a:ext cx="6141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직사각형 62"/>
          <p:cNvSpPr/>
          <p:nvPr/>
        </p:nvSpPr>
        <p:spPr>
          <a:xfrm>
            <a:off x="320524" y="8819073"/>
            <a:ext cx="67518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/>
              <a:t>Page </a:t>
            </a:r>
            <a:r>
              <a:rPr lang="en-US" altLang="ko-KR" sz="1000" dirty="0" smtClean="0"/>
              <a:t>2/2</a:t>
            </a:r>
            <a:r>
              <a:rPr lang="ko-KR" altLang="en-US" sz="1000" dirty="0" smtClean="0"/>
              <a:t> 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75681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3716" y="403951"/>
            <a:ext cx="3294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자 기 소 개 서</a:t>
            </a:r>
            <a:endParaRPr lang="ko-KR" altLang="en-US" sz="2400" b="1" dirty="0"/>
          </a:p>
        </p:txBody>
      </p:sp>
      <p:pic>
        <p:nvPicPr>
          <p:cNvPr id="7" name="그림 9" descr="CI_Logomark 1_개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4030" y="458694"/>
            <a:ext cx="1224903" cy="34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200988"/>
              </p:ext>
            </p:extLst>
          </p:nvPr>
        </p:nvGraphicFramePr>
        <p:xfrm>
          <a:off x="325910" y="1071939"/>
          <a:ext cx="6141184" cy="759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1184">
                  <a:extLst>
                    <a:ext uri="{9D8B030D-6E8A-4147-A177-3AD203B41FA5}">
                      <a16:colId xmlns:a16="http://schemas.microsoft.com/office/drawing/2014/main" val="3345606543"/>
                    </a:ext>
                  </a:extLst>
                </a:gridCol>
              </a:tblGrid>
              <a:tr h="40432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1.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본인의 성장과정과 가치관 및 하이트진로음료에 지원한 동기를 기술하시오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3371162">
                <a:tc>
                  <a:txBody>
                    <a:bodyPr/>
                    <a:lstStyle/>
                    <a:p>
                      <a:pPr algn="l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116266"/>
                  </a:ext>
                </a:extLst>
              </a:tr>
              <a:tr h="39933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2.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본인의 어려운 목표 또는 상황을 극복하여 새로운 것을 성취해 본 경험에 대해 기술하시오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033750"/>
                  </a:ext>
                </a:extLst>
              </a:tr>
              <a:tr h="3423522">
                <a:tc>
                  <a:txBody>
                    <a:bodyPr/>
                    <a:lstStyle/>
                    <a:p>
                      <a:pPr algn="l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605597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5910" y="8698094"/>
            <a:ext cx="6141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Page 1/2</a:t>
            </a:r>
            <a:r>
              <a:rPr lang="ko-KR" altLang="en-US" sz="1000" dirty="0" smtClean="0"/>
              <a:t>                                                                                                                                            하이트진로음료㈜ 제출용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97727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3716" y="403951"/>
            <a:ext cx="3294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자 기 소 개 서</a:t>
            </a:r>
            <a:endParaRPr lang="ko-KR" altLang="en-US" sz="2400" b="1" dirty="0"/>
          </a:p>
        </p:txBody>
      </p:sp>
      <p:pic>
        <p:nvPicPr>
          <p:cNvPr id="7" name="그림 9" descr="CI_Logomark 1_개인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44030" y="458694"/>
            <a:ext cx="1224903" cy="34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표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191685"/>
              </p:ext>
            </p:extLst>
          </p:nvPr>
        </p:nvGraphicFramePr>
        <p:xfrm>
          <a:off x="325910" y="1071939"/>
          <a:ext cx="6141184" cy="7598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41184">
                  <a:extLst>
                    <a:ext uri="{9D8B030D-6E8A-4147-A177-3AD203B41FA5}">
                      <a16:colId xmlns:a16="http://schemas.microsoft.com/office/drawing/2014/main" val="3345606543"/>
                    </a:ext>
                  </a:extLst>
                </a:gridCol>
              </a:tblGrid>
              <a:tr h="40432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3.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지원한 직무에 적합하다고 판단할 수 있는 구체적 사례 및 경험을 기술하시오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63251"/>
                  </a:ext>
                </a:extLst>
              </a:tr>
              <a:tr h="3371162">
                <a:tc>
                  <a:txBody>
                    <a:bodyPr/>
                    <a:lstStyle/>
                    <a:p>
                      <a:pPr algn="l" latinLnBrk="1"/>
                      <a:endParaRPr lang="ko-KR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116266"/>
                  </a:ext>
                </a:extLst>
              </a:tr>
              <a:tr h="399331"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 4.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입사 후 포부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인생 계획에 대해 기술하시오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033750"/>
                  </a:ext>
                </a:extLst>
              </a:tr>
              <a:tr h="3423522">
                <a:tc>
                  <a:txBody>
                    <a:bodyPr/>
                    <a:lstStyle/>
                    <a:p>
                      <a:pPr algn="l" latinLnBrk="1"/>
                      <a:endParaRPr lang="ko-KR" altLang="en-US" sz="11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0" marR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605597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25910" y="8698094"/>
            <a:ext cx="6141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/>
              <a:t>Page 2/2</a:t>
            </a:r>
            <a:r>
              <a:rPr lang="ko-KR" altLang="en-US" sz="1000" dirty="0" smtClean="0"/>
              <a:t>                                                                                                                                            하이트진로음료㈜ 제출용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09375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226</Words>
  <Application>Microsoft Office PowerPoint</Application>
  <PresentationFormat>화면 슬라이드 쇼(4:3)</PresentationFormat>
  <Paragraphs>102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IT</dc:creator>
  <cp:lastModifiedBy>IT</cp:lastModifiedBy>
  <cp:revision>18</cp:revision>
  <dcterms:created xsi:type="dcterms:W3CDTF">2021-03-26T06:07:23Z</dcterms:created>
  <dcterms:modified xsi:type="dcterms:W3CDTF">2022-07-06T07:10:34Z</dcterms:modified>
</cp:coreProperties>
</file>