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65" r:id="rId3"/>
    <p:sldId id="267" r:id="rId4"/>
    <p:sldId id="268" r:id="rId5"/>
    <p:sldId id="266" r:id="rId6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97" userDrawn="1">
          <p15:clr>
            <a:srgbClr val="A4A3A4"/>
          </p15:clr>
        </p15:guide>
        <p15:guide id="2" pos="4224" userDrawn="1">
          <p15:clr>
            <a:srgbClr val="A4A3A4"/>
          </p15:clr>
        </p15:guide>
        <p15:guide id="3" pos="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F9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5329" autoAdjust="0"/>
  </p:normalViewPr>
  <p:slideViewPr>
    <p:cSldViewPr snapToGrid="0">
      <p:cViewPr>
        <p:scale>
          <a:sx n="100" d="100"/>
          <a:sy n="100" d="100"/>
        </p:scale>
        <p:origin x="300" y="-1746"/>
      </p:cViewPr>
      <p:guideLst>
        <p:guide orient="horz" pos="3097"/>
        <p:guide pos="4224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2CBC-3EFA-4538-9596-54F29A437476}" type="datetimeFigureOut">
              <a:rPr lang="ko-KR" altLang="en-US" smtClean="0"/>
              <a:t>2026-07-13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4BB9F-3088-491C-A46A-463EEF1AD3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181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2CBC-3EFA-4538-9596-54F29A437476}" type="datetimeFigureOut">
              <a:rPr lang="ko-KR" altLang="en-US" smtClean="0"/>
              <a:t>2026-07-13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4BB9F-3088-491C-A46A-463EEF1AD3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351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2CBC-3EFA-4538-9596-54F29A437476}" type="datetimeFigureOut">
              <a:rPr lang="ko-KR" altLang="en-US" smtClean="0"/>
              <a:t>2026-07-13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4BB9F-3088-491C-A46A-463EEF1AD3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5545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2CBC-3EFA-4538-9596-54F29A437476}" type="datetimeFigureOut">
              <a:rPr lang="ko-KR" altLang="en-US" smtClean="0"/>
              <a:t>2026-07-13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4BB9F-3088-491C-A46A-463EEF1AD3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9329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2CBC-3EFA-4538-9596-54F29A437476}" type="datetimeFigureOut">
              <a:rPr lang="ko-KR" altLang="en-US" smtClean="0"/>
              <a:t>2026-07-13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4BB9F-3088-491C-A46A-463EEF1AD3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4043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2CBC-3EFA-4538-9596-54F29A437476}" type="datetimeFigureOut">
              <a:rPr lang="ko-KR" altLang="en-US" smtClean="0"/>
              <a:t>2026-07-13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4BB9F-3088-491C-A46A-463EEF1AD3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3374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2CBC-3EFA-4538-9596-54F29A437476}" type="datetimeFigureOut">
              <a:rPr lang="ko-KR" altLang="en-US" smtClean="0"/>
              <a:t>2026-07-13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4BB9F-3088-491C-A46A-463EEF1AD3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5245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2CBC-3EFA-4538-9596-54F29A437476}" type="datetimeFigureOut">
              <a:rPr lang="ko-KR" altLang="en-US" smtClean="0"/>
              <a:t>2026-07-13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4BB9F-3088-491C-A46A-463EEF1AD3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7496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2CBC-3EFA-4538-9596-54F29A437476}" type="datetimeFigureOut">
              <a:rPr lang="ko-KR" altLang="en-US" smtClean="0"/>
              <a:t>2026-07-13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4BB9F-3088-491C-A46A-463EEF1AD3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7391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2CBC-3EFA-4538-9596-54F29A437476}" type="datetimeFigureOut">
              <a:rPr lang="ko-KR" altLang="en-US" smtClean="0"/>
              <a:t>2026-07-13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4BB9F-3088-491C-A46A-463EEF1AD3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8038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2CBC-3EFA-4538-9596-54F29A437476}" type="datetimeFigureOut">
              <a:rPr lang="ko-KR" altLang="en-US" smtClean="0"/>
              <a:t>2026-07-13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4BB9F-3088-491C-A46A-463EEF1AD3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4773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552CBC-3EFA-4538-9596-54F29A437476}" type="datetimeFigureOut">
              <a:rPr lang="ko-KR" altLang="en-US" smtClean="0"/>
              <a:t>2026-07-13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A4BB9F-3088-491C-A46A-463EEF1AD3D5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 descr="B3">
            <a:extLst>
              <a:ext uri="{FF2B5EF4-FFF2-40B4-BE49-F238E27FC236}">
                <a16:creationId xmlns:a16="http://schemas.microsoft.com/office/drawing/2014/main" id="{E79F93F4-E87D-A8C3-EAC7-A79F5EE6599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print"/>
          <a:srcRect b="88292"/>
          <a:stretch>
            <a:fillRect/>
          </a:stretch>
        </p:blipFill>
        <p:spPr bwMode="auto">
          <a:xfrm flipH="1">
            <a:off x="0" y="0"/>
            <a:ext cx="6858000" cy="5274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2934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2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8E8CF-F6E8-ED77-C4ED-155D15DA7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B48D2053-32E3-D7D7-5BA2-39634368D73A}"/>
              </a:ext>
            </a:extLst>
          </p:cNvPr>
          <p:cNvSpPr/>
          <p:nvPr/>
        </p:nvSpPr>
        <p:spPr>
          <a:xfrm>
            <a:off x="47121" y="25903"/>
            <a:ext cx="3835331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>
                <a:ln w="0"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더프리마 입사지원서</a:t>
            </a:r>
            <a:r>
              <a:rPr lang="en-US" altLang="ko-KR" sz="2400">
                <a:ln w="0"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400">
                <a:ln w="0"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경력</a:t>
            </a:r>
            <a:r>
              <a:rPr lang="en-US" altLang="ko-KR" sz="2400">
                <a:ln w="0"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kumimoji="0" lang="ko-KR" altLang="en-US" sz="2400" i="0" u="none" strike="noStrike" kern="1200" cap="none" normalizeH="0" baseline="0" noProof="0" dirty="0">
              <a:ln w="0"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893C6E-35A1-2BC4-FEB6-128DA453F213}"/>
              </a:ext>
            </a:extLst>
          </p:cNvPr>
          <p:cNvSpPr txBox="1"/>
          <p:nvPr/>
        </p:nvSpPr>
        <p:spPr>
          <a:xfrm>
            <a:off x="0" y="3506543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ko-KR" altLang="en-US" sz="1400">
                <a:latin typeface="+mn-ea"/>
                <a:sym typeface="Wingdings" panose="05000000000000000000" pitchFamily="2" charset="2"/>
              </a:rPr>
              <a:t> 학력사항 </a:t>
            </a:r>
            <a:r>
              <a:rPr lang="en-US" altLang="ko-KR" sz="1200">
                <a:latin typeface="+mn-ea"/>
                <a:sym typeface="Wingdings" panose="05000000000000000000" pitchFamily="2" charset="2"/>
              </a:rPr>
              <a:t>(</a:t>
            </a:r>
            <a:r>
              <a:rPr lang="ko-KR" altLang="en-US" sz="1200">
                <a:latin typeface="+mn-ea"/>
                <a:sym typeface="Wingdings" panose="05000000000000000000" pitchFamily="2" charset="2"/>
              </a:rPr>
              <a:t>최종학력</a:t>
            </a:r>
            <a:r>
              <a:rPr lang="en-US" altLang="ko-KR" sz="1200">
                <a:latin typeface="+mn-ea"/>
                <a:sym typeface="Wingdings" panose="05000000000000000000" pitchFamily="2" charset="2"/>
              </a:rPr>
              <a:t>:            )</a:t>
            </a:r>
            <a:endParaRPr lang="en-US" altLang="ko-KR" sz="1200" dirty="0">
              <a:latin typeface="+mn-ea"/>
            </a:endParaRP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66EA92E0-7491-FD7C-6B72-23EB37A285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774740"/>
              </p:ext>
            </p:extLst>
          </p:nvPr>
        </p:nvGraphicFramePr>
        <p:xfrm>
          <a:off x="147371" y="3814320"/>
          <a:ext cx="6469015" cy="15102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9929">
                  <a:extLst>
                    <a:ext uri="{9D8B030D-6E8A-4147-A177-3AD203B41FA5}">
                      <a16:colId xmlns:a16="http://schemas.microsoft.com/office/drawing/2014/main" val="1574449786"/>
                    </a:ext>
                  </a:extLst>
                </a:gridCol>
                <a:gridCol w="1114425">
                  <a:extLst>
                    <a:ext uri="{9D8B030D-6E8A-4147-A177-3AD203B41FA5}">
                      <a16:colId xmlns:a16="http://schemas.microsoft.com/office/drawing/2014/main" val="915760595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1564174232"/>
                    </a:ext>
                  </a:extLst>
                </a:gridCol>
                <a:gridCol w="1771650">
                  <a:extLst>
                    <a:ext uri="{9D8B030D-6E8A-4147-A177-3AD203B41FA5}">
                      <a16:colId xmlns:a16="http://schemas.microsoft.com/office/drawing/2014/main" val="3079808397"/>
                    </a:ext>
                  </a:extLst>
                </a:gridCol>
                <a:gridCol w="1072836">
                  <a:extLst>
                    <a:ext uri="{9D8B030D-6E8A-4147-A177-3AD203B41FA5}">
                      <a16:colId xmlns:a16="http://schemas.microsoft.com/office/drawing/2014/main" val="4207777491"/>
                    </a:ext>
                  </a:extLst>
                </a:gridCol>
              </a:tblGrid>
              <a:tr h="3101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기간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학교명</a:t>
                      </a:r>
                      <a:endParaRPr lang="en-US" altLang="ko-KR" sz="10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전공</a:t>
                      </a:r>
                      <a:endParaRPr lang="en-US" altLang="ko-KR" sz="10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학점</a:t>
                      </a:r>
                      <a:r>
                        <a:rPr lang="en-US" altLang="ko-KR" sz="1000" b="1"/>
                        <a:t>(</a:t>
                      </a:r>
                      <a:r>
                        <a:rPr lang="ko-KR" altLang="en-US" sz="1000" b="1"/>
                        <a:t>취득학점</a:t>
                      </a:r>
                      <a:r>
                        <a:rPr lang="en-US" altLang="ko-KR" sz="1000" b="1"/>
                        <a:t>/</a:t>
                      </a:r>
                      <a:r>
                        <a:rPr lang="ko-KR" altLang="en-US" sz="1000" b="1"/>
                        <a:t>만점기준</a:t>
                      </a:r>
                      <a:r>
                        <a:rPr lang="en-US" altLang="ko-KR" sz="1000" b="1"/>
                        <a:t>)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소재지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637812"/>
                  </a:ext>
                </a:extLst>
              </a:tr>
              <a:tr h="600049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en-US" altLang="ko-KR" sz="12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780770"/>
                  </a:ext>
                </a:extLst>
              </a:tr>
              <a:tr h="600049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en-US" altLang="ko-KR" sz="12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5178704"/>
                  </a:ext>
                </a:extLst>
              </a:tr>
            </a:tbl>
          </a:graphicData>
        </a:graphic>
      </p:graphicFrame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AE1FFC2A-1514-5A3C-0646-C37FECC647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83654"/>
              </p:ext>
            </p:extLst>
          </p:nvPr>
        </p:nvGraphicFramePr>
        <p:xfrm>
          <a:off x="2152404" y="732579"/>
          <a:ext cx="4463980" cy="27049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81296">
                  <a:extLst>
                    <a:ext uri="{9D8B030D-6E8A-4147-A177-3AD203B41FA5}">
                      <a16:colId xmlns:a16="http://schemas.microsoft.com/office/drawing/2014/main" val="1574449786"/>
                    </a:ext>
                  </a:extLst>
                </a:gridCol>
                <a:gridCol w="1450694">
                  <a:extLst>
                    <a:ext uri="{9D8B030D-6E8A-4147-A177-3AD203B41FA5}">
                      <a16:colId xmlns:a16="http://schemas.microsoft.com/office/drawing/2014/main" val="915760595"/>
                    </a:ext>
                  </a:extLst>
                </a:gridCol>
                <a:gridCol w="806731">
                  <a:extLst>
                    <a:ext uri="{9D8B030D-6E8A-4147-A177-3AD203B41FA5}">
                      <a16:colId xmlns:a16="http://schemas.microsoft.com/office/drawing/2014/main" val="3079808397"/>
                    </a:ext>
                  </a:extLst>
                </a:gridCol>
                <a:gridCol w="1425259">
                  <a:extLst>
                    <a:ext uri="{9D8B030D-6E8A-4147-A177-3AD203B41FA5}">
                      <a16:colId xmlns:a16="http://schemas.microsoft.com/office/drawing/2014/main" val="4207777491"/>
                    </a:ext>
                  </a:extLst>
                </a:gridCol>
              </a:tblGrid>
              <a:tr h="540981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이름</a:t>
                      </a:r>
                      <a:endParaRPr lang="en-US" altLang="ko-KR" sz="10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영문</a:t>
                      </a:r>
                      <a:endParaRPr lang="en-US" altLang="ko-KR" sz="10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0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780770"/>
                  </a:ext>
                </a:extLst>
              </a:tr>
              <a:tr h="540981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생년월일</a:t>
                      </a:r>
                      <a:endParaRPr lang="en-US" altLang="ko-KR" sz="10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685800" rtl="0" eaLnBrk="1" latinLnBrk="1" hangingPunct="1"/>
                      <a:r>
                        <a:rPr lang="en-US" altLang="ko-KR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만 나이</a:t>
                      </a:r>
                      <a:r>
                        <a:rPr lang="en-US" altLang="ko-KR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지원분야</a:t>
                      </a:r>
                      <a:endParaRPr lang="ko-KR" altLang="en-US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0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0963226"/>
                  </a:ext>
                </a:extLst>
              </a:tr>
              <a:tr h="540981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휴대폰</a:t>
                      </a:r>
                      <a:endParaRPr lang="ko-KR" altLang="en-US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경력</a:t>
                      </a:r>
                      <a:r>
                        <a:rPr lang="en-US" altLang="ko-KR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년</a:t>
                      </a:r>
                      <a:r>
                        <a:rPr lang="en-US" altLang="ko-KR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0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7905589"/>
                  </a:ext>
                </a:extLst>
              </a:tr>
              <a:tr h="540981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en-US" altLang="ko-KR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E-mail</a:t>
                      </a:r>
                      <a:endParaRPr lang="ko-KR" altLang="en-US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highlight>
                          <a:srgbClr val="F0F9FE"/>
                        </a:highlight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en-US" altLang="ko-KR" sz="12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2527254"/>
                  </a:ext>
                </a:extLst>
              </a:tr>
              <a:tr h="540981">
                <a:tc>
                  <a:txBody>
                    <a:bodyPr/>
                    <a:lstStyle/>
                    <a:p>
                      <a:pPr marL="0" algn="ctr" defTabSz="685800" rtl="0" eaLnBrk="1" latinLnBrk="1" hangingPunct="1"/>
                      <a:r>
                        <a:rPr lang="ko-KR" altLang="en-US" sz="10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주소</a:t>
                      </a:r>
                      <a:endParaRPr lang="ko-KR" altLang="en-US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245270"/>
                  </a:ext>
                </a:extLst>
              </a:tr>
            </a:tbl>
          </a:graphicData>
        </a:graphic>
      </p:graphicFrame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6CE32EF1-D793-2DB8-F0B8-9B36E69E3E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338800"/>
              </p:ext>
            </p:extLst>
          </p:nvPr>
        </p:nvGraphicFramePr>
        <p:xfrm>
          <a:off x="147371" y="732579"/>
          <a:ext cx="1852879" cy="27049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52879">
                  <a:extLst>
                    <a:ext uri="{9D8B030D-6E8A-4147-A177-3AD203B41FA5}">
                      <a16:colId xmlns:a16="http://schemas.microsoft.com/office/drawing/2014/main" val="1574449786"/>
                    </a:ext>
                  </a:extLst>
                </a:gridCol>
              </a:tblGrid>
              <a:tr h="270490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(</a:t>
                      </a:r>
                      <a:r>
                        <a:rPr lang="ko-KR" altLang="en-US" sz="1200" b="1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사진</a:t>
                      </a:r>
                      <a:r>
                        <a:rPr lang="en-US" altLang="ko-KR" sz="1200" b="1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)</a:t>
                      </a:r>
                      <a:endParaRPr lang="ko-KR" altLang="en-US" sz="12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780770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7B4F74FB-CD6A-8853-9C0D-EEBCD2CDEB0C}"/>
              </a:ext>
            </a:extLst>
          </p:cNvPr>
          <p:cNvSpPr txBox="1"/>
          <p:nvPr/>
        </p:nvSpPr>
        <p:spPr>
          <a:xfrm>
            <a:off x="0" y="5632365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ko-KR" altLang="en-US" sz="1400">
                <a:latin typeface="+mn-ea"/>
                <a:sym typeface="Wingdings" panose="05000000000000000000" pitchFamily="2" charset="2"/>
              </a:rPr>
              <a:t> 경력 </a:t>
            </a:r>
            <a:r>
              <a:rPr lang="en-US" altLang="ko-KR" sz="1200">
                <a:latin typeface="+mn-ea"/>
                <a:sym typeface="Wingdings" panose="05000000000000000000" pitchFamily="2" charset="2"/>
              </a:rPr>
              <a:t>(</a:t>
            </a:r>
            <a:r>
              <a:rPr lang="ko-KR" altLang="en-US" sz="1200">
                <a:latin typeface="+mn-ea"/>
                <a:sym typeface="Wingdings" panose="05000000000000000000" pitchFamily="2" charset="2"/>
              </a:rPr>
              <a:t>총</a:t>
            </a:r>
            <a:r>
              <a:rPr lang="en-US" altLang="ko-KR" sz="1200">
                <a:latin typeface="+mn-ea"/>
                <a:sym typeface="Wingdings" panose="05000000000000000000" pitchFamily="2" charset="2"/>
              </a:rPr>
              <a:t>: </a:t>
            </a:r>
            <a:r>
              <a:rPr lang="ko-KR" altLang="en-US" sz="1200">
                <a:latin typeface="+mn-ea"/>
                <a:sym typeface="Wingdings" panose="05000000000000000000" pitchFamily="2" charset="2"/>
              </a:rPr>
              <a:t>    년</a:t>
            </a:r>
            <a:r>
              <a:rPr lang="en-US" altLang="ko-KR" sz="1200">
                <a:latin typeface="+mn-ea"/>
                <a:sym typeface="Wingdings" panose="05000000000000000000" pitchFamily="2" charset="2"/>
              </a:rPr>
              <a:t>)</a:t>
            </a:r>
            <a:endParaRPr lang="en-US" altLang="ko-KR" sz="1200" dirty="0">
              <a:latin typeface="+mn-ea"/>
            </a:endParaRPr>
          </a:p>
        </p:txBody>
      </p:sp>
      <p:graphicFrame>
        <p:nvGraphicFramePr>
          <p:cNvPr id="19" name="표 18">
            <a:extLst>
              <a:ext uri="{FF2B5EF4-FFF2-40B4-BE49-F238E27FC236}">
                <a16:creationId xmlns:a16="http://schemas.microsoft.com/office/drawing/2014/main" id="{B52AB35B-5F1E-DBC0-C4A0-F11D92E7F2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174658"/>
              </p:ext>
            </p:extLst>
          </p:nvPr>
        </p:nvGraphicFramePr>
        <p:xfrm>
          <a:off x="147371" y="5940142"/>
          <a:ext cx="6469014" cy="15658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28979">
                  <a:extLst>
                    <a:ext uri="{9D8B030D-6E8A-4147-A177-3AD203B41FA5}">
                      <a16:colId xmlns:a16="http://schemas.microsoft.com/office/drawing/2014/main" val="1574449786"/>
                    </a:ext>
                  </a:extLst>
                </a:gridCol>
                <a:gridCol w="884167">
                  <a:extLst>
                    <a:ext uri="{9D8B030D-6E8A-4147-A177-3AD203B41FA5}">
                      <a16:colId xmlns:a16="http://schemas.microsoft.com/office/drawing/2014/main" val="915760595"/>
                    </a:ext>
                  </a:extLst>
                </a:gridCol>
                <a:gridCol w="576999">
                  <a:extLst>
                    <a:ext uri="{9D8B030D-6E8A-4147-A177-3AD203B41FA5}">
                      <a16:colId xmlns:a16="http://schemas.microsoft.com/office/drawing/2014/main" val="1564174232"/>
                    </a:ext>
                  </a:extLst>
                </a:gridCol>
                <a:gridCol w="1320134">
                  <a:extLst>
                    <a:ext uri="{9D8B030D-6E8A-4147-A177-3AD203B41FA5}">
                      <a16:colId xmlns:a16="http://schemas.microsoft.com/office/drawing/2014/main" val="3079808397"/>
                    </a:ext>
                  </a:extLst>
                </a:gridCol>
                <a:gridCol w="1276350">
                  <a:extLst>
                    <a:ext uri="{9D8B030D-6E8A-4147-A177-3AD203B41FA5}">
                      <a16:colId xmlns:a16="http://schemas.microsoft.com/office/drawing/2014/main" val="3915238486"/>
                    </a:ext>
                  </a:extLst>
                </a:gridCol>
                <a:gridCol w="1282385">
                  <a:extLst>
                    <a:ext uri="{9D8B030D-6E8A-4147-A177-3AD203B41FA5}">
                      <a16:colId xmlns:a16="http://schemas.microsoft.com/office/drawing/2014/main" val="4207777491"/>
                    </a:ext>
                  </a:extLst>
                </a:gridCol>
              </a:tblGrid>
              <a:tr h="3101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기간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회사명</a:t>
                      </a:r>
                      <a:endParaRPr lang="en-US" altLang="ko-KR" sz="10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/>
                        <a:t>계약</a:t>
                      </a:r>
                      <a:endParaRPr lang="en-US" altLang="ko-KR" sz="900" b="1"/>
                    </a:p>
                    <a:p>
                      <a:pPr algn="ctr" latinLnBrk="1"/>
                      <a:r>
                        <a:rPr lang="ko-KR" altLang="en-US" sz="900" b="1"/>
                        <a:t>유형</a:t>
                      </a:r>
                      <a:endParaRPr lang="en-US" altLang="ko-KR" sz="9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부서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직위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담당직무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637812"/>
                  </a:ext>
                </a:extLst>
              </a:tr>
              <a:tr h="600049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en-US" altLang="ko-KR" sz="12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en-US" altLang="ko-KR" sz="12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780770"/>
                  </a:ext>
                </a:extLst>
              </a:tr>
              <a:tr h="600049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en-US" altLang="ko-KR" sz="12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en-US" altLang="ko-KR" sz="12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5178704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FE4C3B79-E99C-A591-D8F4-AB0E0E0404D4}"/>
              </a:ext>
            </a:extLst>
          </p:cNvPr>
          <p:cNvSpPr txBox="1"/>
          <p:nvPr/>
        </p:nvSpPr>
        <p:spPr>
          <a:xfrm>
            <a:off x="1" y="7758187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ko-KR" altLang="en-US" sz="1400">
                <a:latin typeface="+mn-ea"/>
                <a:sym typeface="Wingdings" panose="05000000000000000000" pitchFamily="2" charset="2"/>
              </a:rPr>
              <a:t> 어학 </a:t>
            </a:r>
            <a:r>
              <a:rPr lang="en-US" altLang="ko-KR" sz="1200">
                <a:latin typeface="+mn-ea"/>
                <a:sym typeface="Wingdings" panose="05000000000000000000" pitchFamily="2" charset="2"/>
              </a:rPr>
              <a:t>(</a:t>
            </a:r>
            <a:r>
              <a:rPr lang="ko-KR" altLang="ko-KR" sz="1200"/>
              <a:t>지원서 접수 마감일 기준, 유효기간이 경과하지 않은 성적에 한해 기재 가능합니다</a:t>
            </a:r>
            <a:r>
              <a:rPr lang="en-US" altLang="ko-KR" sz="1200"/>
              <a:t>.)</a:t>
            </a:r>
            <a:endParaRPr lang="en-US" altLang="ko-KR" sz="1200" dirty="0">
              <a:latin typeface="+mn-ea"/>
            </a:endParaRPr>
          </a:p>
        </p:txBody>
      </p:sp>
      <p:graphicFrame>
        <p:nvGraphicFramePr>
          <p:cNvPr id="21" name="표 20">
            <a:extLst>
              <a:ext uri="{FF2B5EF4-FFF2-40B4-BE49-F238E27FC236}">
                <a16:creationId xmlns:a16="http://schemas.microsoft.com/office/drawing/2014/main" id="{D8FF057A-2D7C-3AF1-1DBB-BD5467C06B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924586"/>
              </p:ext>
            </p:extLst>
          </p:nvPr>
        </p:nvGraphicFramePr>
        <p:xfrm>
          <a:off x="194492" y="8065964"/>
          <a:ext cx="6469015" cy="15102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9929">
                  <a:extLst>
                    <a:ext uri="{9D8B030D-6E8A-4147-A177-3AD203B41FA5}">
                      <a16:colId xmlns:a16="http://schemas.microsoft.com/office/drawing/2014/main" val="1574449786"/>
                    </a:ext>
                  </a:extLst>
                </a:gridCol>
                <a:gridCol w="1477677">
                  <a:extLst>
                    <a:ext uri="{9D8B030D-6E8A-4147-A177-3AD203B41FA5}">
                      <a16:colId xmlns:a16="http://schemas.microsoft.com/office/drawing/2014/main" val="915760595"/>
                    </a:ext>
                  </a:extLst>
                </a:gridCol>
                <a:gridCol w="2587606">
                  <a:extLst>
                    <a:ext uri="{9D8B030D-6E8A-4147-A177-3AD203B41FA5}">
                      <a16:colId xmlns:a16="http://schemas.microsoft.com/office/drawing/2014/main" val="1564174232"/>
                    </a:ext>
                  </a:extLst>
                </a:gridCol>
                <a:gridCol w="1293803">
                  <a:extLst>
                    <a:ext uri="{9D8B030D-6E8A-4147-A177-3AD203B41FA5}">
                      <a16:colId xmlns:a16="http://schemas.microsoft.com/office/drawing/2014/main" val="4207777491"/>
                    </a:ext>
                  </a:extLst>
                </a:gridCol>
              </a:tblGrid>
              <a:tr h="3101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기간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시험</a:t>
                      </a:r>
                      <a:endParaRPr lang="en-US" altLang="ko-KR" sz="10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학점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기관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637812"/>
                  </a:ext>
                </a:extLst>
              </a:tr>
              <a:tr h="600049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780770"/>
                  </a:ext>
                </a:extLst>
              </a:tr>
              <a:tr h="600049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5178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2033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16232-1221-2C4D-1772-51C097837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6C79FAED-0C20-F4E0-F11D-1F5A492BC9DF}"/>
              </a:ext>
            </a:extLst>
          </p:cNvPr>
          <p:cNvSpPr/>
          <p:nvPr/>
        </p:nvSpPr>
        <p:spPr>
          <a:xfrm>
            <a:off x="47121" y="25903"/>
            <a:ext cx="3835331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>
                <a:ln w="0"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더프리마 입사지원서</a:t>
            </a:r>
            <a:r>
              <a:rPr lang="en-US" altLang="ko-KR" sz="2400">
                <a:ln w="0"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400">
                <a:ln w="0"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경력</a:t>
            </a:r>
            <a:r>
              <a:rPr lang="en-US" altLang="ko-KR" sz="2400">
                <a:ln w="0"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kumimoji="0" lang="ko-KR" altLang="en-US" sz="2400" i="0" u="none" strike="noStrike" kern="1200" cap="none" normalizeH="0" baseline="0" noProof="0" dirty="0">
              <a:ln w="0"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3B59C1-2548-B5F1-6DD0-80A0A9F14573}"/>
              </a:ext>
            </a:extLst>
          </p:cNvPr>
          <p:cNvSpPr txBox="1"/>
          <p:nvPr/>
        </p:nvSpPr>
        <p:spPr>
          <a:xfrm>
            <a:off x="0" y="598243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ko-KR" altLang="en-US" sz="1400">
                <a:latin typeface="+mn-ea"/>
                <a:sym typeface="Wingdings" panose="05000000000000000000" pitchFamily="2" charset="2"/>
              </a:rPr>
              <a:t> 대내외 활동</a:t>
            </a:r>
            <a:r>
              <a:rPr lang="en-US" altLang="ko-KR" sz="1400">
                <a:latin typeface="+mn-ea"/>
                <a:sym typeface="Wingdings" panose="05000000000000000000" pitchFamily="2" charset="2"/>
              </a:rPr>
              <a:t>(</a:t>
            </a:r>
            <a:r>
              <a:rPr lang="ko-KR" altLang="en-US" sz="1400">
                <a:latin typeface="+mn-ea"/>
                <a:sym typeface="Wingdings" panose="05000000000000000000" pitchFamily="2" charset="2"/>
              </a:rPr>
              <a:t>동아리</a:t>
            </a:r>
            <a:r>
              <a:rPr lang="en-US" altLang="ko-KR" sz="1400">
                <a:latin typeface="+mn-ea"/>
                <a:sym typeface="Wingdings" panose="05000000000000000000" pitchFamily="2" charset="2"/>
              </a:rPr>
              <a:t>, </a:t>
            </a:r>
            <a:r>
              <a:rPr lang="ko-KR" altLang="en-US" sz="1400">
                <a:latin typeface="+mn-ea"/>
                <a:sym typeface="Wingdings" panose="05000000000000000000" pitchFamily="2" charset="2"/>
              </a:rPr>
              <a:t>봉사활동 등</a:t>
            </a:r>
            <a:r>
              <a:rPr lang="en-US" altLang="ko-KR" sz="1400">
                <a:latin typeface="+mn-ea"/>
                <a:sym typeface="Wingdings" panose="05000000000000000000" pitchFamily="2" charset="2"/>
              </a:rPr>
              <a:t>)</a:t>
            </a:r>
            <a:endParaRPr lang="en-US" altLang="ko-KR" sz="1200" dirty="0">
              <a:latin typeface="+mn-ea"/>
            </a:endParaRP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2458A348-023D-0885-5077-3DB4A0D3C8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5546059"/>
              </p:ext>
            </p:extLst>
          </p:nvPr>
        </p:nvGraphicFramePr>
        <p:xfrm>
          <a:off x="147371" y="906020"/>
          <a:ext cx="6469015" cy="15102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9929">
                  <a:extLst>
                    <a:ext uri="{9D8B030D-6E8A-4147-A177-3AD203B41FA5}">
                      <a16:colId xmlns:a16="http://schemas.microsoft.com/office/drawing/2014/main" val="1574449786"/>
                    </a:ext>
                  </a:extLst>
                </a:gridCol>
                <a:gridCol w="1477677">
                  <a:extLst>
                    <a:ext uri="{9D8B030D-6E8A-4147-A177-3AD203B41FA5}">
                      <a16:colId xmlns:a16="http://schemas.microsoft.com/office/drawing/2014/main" val="915760595"/>
                    </a:ext>
                  </a:extLst>
                </a:gridCol>
                <a:gridCol w="2587606">
                  <a:extLst>
                    <a:ext uri="{9D8B030D-6E8A-4147-A177-3AD203B41FA5}">
                      <a16:colId xmlns:a16="http://schemas.microsoft.com/office/drawing/2014/main" val="1564174232"/>
                    </a:ext>
                  </a:extLst>
                </a:gridCol>
                <a:gridCol w="1293803">
                  <a:extLst>
                    <a:ext uri="{9D8B030D-6E8A-4147-A177-3AD203B41FA5}">
                      <a16:colId xmlns:a16="http://schemas.microsoft.com/office/drawing/2014/main" val="4207777491"/>
                    </a:ext>
                  </a:extLst>
                </a:gridCol>
              </a:tblGrid>
              <a:tr h="3101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기간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활동명</a:t>
                      </a:r>
                      <a:endParaRPr lang="en-US" altLang="ko-KR" sz="10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활동내용</a:t>
                      </a:r>
                      <a:endParaRPr lang="en-US" altLang="ko-KR" sz="10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기관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637812"/>
                  </a:ext>
                </a:extLst>
              </a:tr>
              <a:tr h="600049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780770"/>
                  </a:ext>
                </a:extLst>
              </a:tr>
              <a:tr h="600049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5178704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1297A5D9-A825-2AB7-D2BB-B4BF4622D273}"/>
              </a:ext>
            </a:extLst>
          </p:cNvPr>
          <p:cNvSpPr txBox="1"/>
          <p:nvPr/>
        </p:nvSpPr>
        <p:spPr>
          <a:xfrm>
            <a:off x="0" y="2568980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ko-KR" altLang="en-US" sz="1400">
                <a:latin typeface="+mn-ea"/>
                <a:sym typeface="Wingdings" panose="05000000000000000000" pitchFamily="2" charset="2"/>
              </a:rPr>
              <a:t> 수상내역</a:t>
            </a:r>
            <a:endParaRPr lang="en-US" altLang="ko-KR" sz="1400" dirty="0">
              <a:latin typeface="+mn-ea"/>
            </a:endParaRPr>
          </a:p>
        </p:txBody>
      </p:sp>
      <p:graphicFrame>
        <p:nvGraphicFramePr>
          <p:cNvPr id="19" name="표 18">
            <a:extLst>
              <a:ext uri="{FF2B5EF4-FFF2-40B4-BE49-F238E27FC236}">
                <a16:creationId xmlns:a16="http://schemas.microsoft.com/office/drawing/2014/main" id="{4441C129-16A4-6315-E154-DC3F620BA5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71431"/>
              </p:ext>
            </p:extLst>
          </p:nvPr>
        </p:nvGraphicFramePr>
        <p:xfrm>
          <a:off x="147371" y="2876757"/>
          <a:ext cx="6469014" cy="15102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28979">
                  <a:extLst>
                    <a:ext uri="{9D8B030D-6E8A-4147-A177-3AD203B41FA5}">
                      <a16:colId xmlns:a16="http://schemas.microsoft.com/office/drawing/2014/main" val="1574449786"/>
                    </a:ext>
                  </a:extLst>
                </a:gridCol>
                <a:gridCol w="4057650">
                  <a:extLst>
                    <a:ext uri="{9D8B030D-6E8A-4147-A177-3AD203B41FA5}">
                      <a16:colId xmlns:a16="http://schemas.microsoft.com/office/drawing/2014/main" val="915760595"/>
                    </a:ext>
                  </a:extLst>
                </a:gridCol>
                <a:gridCol w="1282385">
                  <a:extLst>
                    <a:ext uri="{9D8B030D-6E8A-4147-A177-3AD203B41FA5}">
                      <a16:colId xmlns:a16="http://schemas.microsoft.com/office/drawing/2014/main" val="4207777491"/>
                    </a:ext>
                  </a:extLst>
                </a:gridCol>
              </a:tblGrid>
              <a:tr h="3101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기간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상세 내용</a:t>
                      </a:r>
                      <a:endParaRPr lang="en-US" altLang="ko-KR" sz="10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기관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637812"/>
                  </a:ext>
                </a:extLst>
              </a:tr>
              <a:tr h="600049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780770"/>
                  </a:ext>
                </a:extLst>
              </a:tr>
              <a:tr h="600049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/>
                    </a:p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5178704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042DC8B0-B164-8AF7-46F3-34C925696FBC}"/>
              </a:ext>
            </a:extLst>
          </p:cNvPr>
          <p:cNvSpPr txBox="1"/>
          <p:nvPr/>
        </p:nvSpPr>
        <p:spPr>
          <a:xfrm>
            <a:off x="0" y="4539717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ko-KR" altLang="en-US" sz="1400">
                <a:latin typeface="+mn-ea"/>
                <a:sym typeface="Wingdings" panose="05000000000000000000" pitchFamily="2" charset="2"/>
              </a:rPr>
              <a:t> 자격증</a:t>
            </a:r>
            <a:endParaRPr lang="en-US" altLang="ko-KR" sz="1200" dirty="0">
              <a:latin typeface="+mn-ea"/>
            </a:endParaRPr>
          </a:p>
        </p:txBody>
      </p:sp>
      <p:graphicFrame>
        <p:nvGraphicFramePr>
          <p:cNvPr id="21" name="표 20">
            <a:extLst>
              <a:ext uri="{FF2B5EF4-FFF2-40B4-BE49-F238E27FC236}">
                <a16:creationId xmlns:a16="http://schemas.microsoft.com/office/drawing/2014/main" id="{347F81AC-6C15-5F5A-D798-BCC0919BF5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7940101"/>
              </p:ext>
            </p:extLst>
          </p:nvPr>
        </p:nvGraphicFramePr>
        <p:xfrm>
          <a:off x="194491" y="4847494"/>
          <a:ext cx="6469015" cy="15102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9929">
                  <a:extLst>
                    <a:ext uri="{9D8B030D-6E8A-4147-A177-3AD203B41FA5}">
                      <a16:colId xmlns:a16="http://schemas.microsoft.com/office/drawing/2014/main" val="1574449786"/>
                    </a:ext>
                  </a:extLst>
                </a:gridCol>
                <a:gridCol w="2823079">
                  <a:extLst>
                    <a:ext uri="{9D8B030D-6E8A-4147-A177-3AD203B41FA5}">
                      <a16:colId xmlns:a16="http://schemas.microsoft.com/office/drawing/2014/main" val="915760595"/>
                    </a:ext>
                  </a:extLst>
                </a:gridCol>
                <a:gridCol w="1242204">
                  <a:extLst>
                    <a:ext uri="{9D8B030D-6E8A-4147-A177-3AD203B41FA5}">
                      <a16:colId xmlns:a16="http://schemas.microsoft.com/office/drawing/2014/main" val="1564174232"/>
                    </a:ext>
                  </a:extLst>
                </a:gridCol>
                <a:gridCol w="1293803">
                  <a:extLst>
                    <a:ext uri="{9D8B030D-6E8A-4147-A177-3AD203B41FA5}">
                      <a16:colId xmlns:a16="http://schemas.microsoft.com/office/drawing/2014/main" val="4207777491"/>
                    </a:ext>
                  </a:extLst>
                </a:gridCol>
              </a:tblGrid>
              <a:tr h="3101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취득일자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자격증</a:t>
                      </a:r>
                      <a:r>
                        <a:rPr lang="en-US" altLang="ko-KR" sz="1000" b="1"/>
                        <a:t>/</a:t>
                      </a:r>
                      <a:r>
                        <a:rPr lang="ko-KR" altLang="en-US" sz="1000" b="1"/>
                        <a:t>명허증</a:t>
                      </a:r>
                      <a:endParaRPr lang="en-US" altLang="ko-KR" sz="10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등급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발급처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637812"/>
                  </a:ext>
                </a:extLst>
              </a:tr>
              <a:tr h="600049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780770"/>
                  </a:ext>
                </a:extLst>
              </a:tr>
              <a:tr h="600049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517870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20CF4C1-EEB8-791B-51C3-DF0DDA4092E0}"/>
              </a:ext>
            </a:extLst>
          </p:cNvPr>
          <p:cNvSpPr txBox="1"/>
          <p:nvPr/>
        </p:nvSpPr>
        <p:spPr>
          <a:xfrm>
            <a:off x="0" y="6511650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ko-KR" altLang="en-US" sz="1400">
                <a:latin typeface="+mn-ea"/>
                <a:sym typeface="Wingdings" panose="05000000000000000000" pitchFamily="2" charset="2"/>
              </a:rPr>
              <a:t> 병역사항</a:t>
            </a:r>
            <a:endParaRPr lang="en-US" altLang="ko-KR" sz="1200" dirty="0">
              <a:latin typeface="+mn-ea"/>
            </a:endParaRP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56818CAA-5290-F726-1AB1-56B3A5EC0E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9063548"/>
              </p:ext>
            </p:extLst>
          </p:nvPr>
        </p:nvGraphicFramePr>
        <p:xfrm>
          <a:off x="194490" y="6819427"/>
          <a:ext cx="6421893" cy="9102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77305">
                  <a:extLst>
                    <a:ext uri="{9D8B030D-6E8A-4147-A177-3AD203B41FA5}">
                      <a16:colId xmlns:a16="http://schemas.microsoft.com/office/drawing/2014/main" val="1574449786"/>
                    </a:ext>
                  </a:extLst>
                </a:gridCol>
                <a:gridCol w="3503144">
                  <a:extLst>
                    <a:ext uri="{9D8B030D-6E8A-4147-A177-3AD203B41FA5}">
                      <a16:colId xmlns:a16="http://schemas.microsoft.com/office/drawing/2014/main" val="915760595"/>
                    </a:ext>
                  </a:extLst>
                </a:gridCol>
                <a:gridCol w="1541444">
                  <a:extLst>
                    <a:ext uri="{9D8B030D-6E8A-4147-A177-3AD203B41FA5}">
                      <a16:colId xmlns:a16="http://schemas.microsoft.com/office/drawing/2014/main" val="1564174232"/>
                    </a:ext>
                  </a:extLst>
                </a:gridCol>
              </a:tblGrid>
              <a:tr h="3101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복무기간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군별</a:t>
                      </a:r>
                      <a:r>
                        <a:rPr lang="en-US" altLang="ko-KR" sz="1000" b="1"/>
                        <a:t>/</a:t>
                      </a:r>
                      <a:r>
                        <a:rPr lang="ko-KR" altLang="en-US" sz="1000" b="1"/>
                        <a:t>계급</a:t>
                      </a:r>
                      <a:r>
                        <a:rPr lang="en-US" altLang="ko-KR" sz="1000" b="1"/>
                        <a:t>/</a:t>
                      </a:r>
                      <a:r>
                        <a:rPr lang="ko-KR" altLang="en-US" sz="1000" b="1"/>
                        <a:t>병과</a:t>
                      </a:r>
                      <a:endParaRPr lang="en-US" altLang="ko-KR" sz="10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미필사유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637812"/>
                  </a:ext>
                </a:extLst>
              </a:tr>
              <a:tr h="600049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78077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289400F-A75F-0B30-C780-B87BB3BFADFB}"/>
              </a:ext>
            </a:extLst>
          </p:cNvPr>
          <p:cNvSpPr txBox="1"/>
          <p:nvPr/>
        </p:nvSpPr>
        <p:spPr>
          <a:xfrm>
            <a:off x="0" y="7883534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ko-KR" altLang="en-US" sz="1400">
                <a:latin typeface="+mn-ea"/>
                <a:sym typeface="Wingdings" panose="05000000000000000000" pitchFamily="2" charset="2"/>
              </a:rPr>
              <a:t> 주요 프로그램</a:t>
            </a:r>
            <a:r>
              <a:rPr lang="en-US" altLang="ko-KR" sz="1400">
                <a:latin typeface="+mn-ea"/>
                <a:sym typeface="Wingdings" panose="05000000000000000000" pitchFamily="2" charset="2"/>
              </a:rPr>
              <a:t>/</a:t>
            </a:r>
            <a:r>
              <a:rPr lang="ko-KR" altLang="en-US" sz="1400">
                <a:latin typeface="+mn-ea"/>
                <a:sym typeface="Wingdings" panose="05000000000000000000" pitchFamily="2" charset="2"/>
              </a:rPr>
              <a:t>업무용 툴 활용 능력</a:t>
            </a:r>
            <a:endParaRPr lang="en-US" altLang="ko-KR" sz="1200" dirty="0">
              <a:latin typeface="+mn-ea"/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326E9F2B-37C6-4A22-3644-C8D383D142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5253160"/>
              </p:ext>
            </p:extLst>
          </p:nvPr>
        </p:nvGraphicFramePr>
        <p:xfrm>
          <a:off x="194491" y="8191311"/>
          <a:ext cx="6469015" cy="15102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9929">
                  <a:extLst>
                    <a:ext uri="{9D8B030D-6E8A-4147-A177-3AD203B41FA5}">
                      <a16:colId xmlns:a16="http://schemas.microsoft.com/office/drawing/2014/main" val="1574449786"/>
                    </a:ext>
                  </a:extLst>
                </a:gridCol>
                <a:gridCol w="2823079">
                  <a:extLst>
                    <a:ext uri="{9D8B030D-6E8A-4147-A177-3AD203B41FA5}">
                      <a16:colId xmlns:a16="http://schemas.microsoft.com/office/drawing/2014/main" val="915760595"/>
                    </a:ext>
                  </a:extLst>
                </a:gridCol>
                <a:gridCol w="1242204">
                  <a:extLst>
                    <a:ext uri="{9D8B030D-6E8A-4147-A177-3AD203B41FA5}">
                      <a16:colId xmlns:a16="http://schemas.microsoft.com/office/drawing/2014/main" val="1564174232"/>
                    </a:ext>
                  </a:extLst>
                </a:gridCol>
                <a:gridCol w="1293803">
                  <a:extLst>
                    <a:ext uri="{9D8B030D-6E8A-4147-A177-3AD203B41FA5}">
                      <a16:colId xmlns:a16="http://schemas.microsoft.com/office/drawing/2014/main" val="4207777491"/>
                    </a:ext>
                  </a:extLst>
                </a:gridCol>
              </a:tblGrid>
              <a:tr h="31017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구분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프로그램</a:t>
                      </a:r>
                      <a:r>
                        <a:rPr lang="en-US" altLang="ko-KR" sz="1000" b="1"/>
                        <a:t>/</a:t>
                      </a:r>
                      <a:r>
                        <a:rPr lang="ko-KR" altLang="en-US" sz="1000" b="1"/>
                        <a:t>업무용 툴</a:t>
                      </a:r>
                      <a:endParaRPr lang="en-US" altLang="ko-KR" sz="10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사용기간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/>
                        <a:t>숙련도</a:t>
                      </a:r>
                      <a:endParaRPr lang="ko-KR" altLang="en-US" sz="10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637812"/>
                  </a:ext>
                </a:extLst>
              </a:tr>
              <a:tr h="600049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780770"/>
                  </a:ext>
                </a:extLst>
              </a:tr>
              <a:tr h="600049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1200" b="1"/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5178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2645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CE431-2924-82E0-BA85-1B0740213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115DBD23-3236-48DE-C195-EF8527182F12}"/>
              </a:ext>
            </a:extLst>
          </p:cNvPr>
          <p:cNvSpPr/>
          <p:nvPr/>
        </p:nvSpPr>
        <p:spPr>
          <a:xfrm>
            <a:off x="47121" y="25903"/>
            <a:ext cx="3835331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>
                <a:ln w="0"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더프리마 입사지원서</a:t>
            </a:r>
            <a:r>
              <a:rPr lang="en-US" altLang="ko-KR" sz="2400">
                <a:ln w="0"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400">
                <a:ln w="0"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경력</a:t>
            </a:r>
            <a:r>
              <a:rPr lang="en-US" altLang="ko-KR" sz="2400">
                <a:ln w="0"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kumimoji="0" lang="ko-KR" altLang="en-US" sz="2400" i="0" u="none" strike="noStrike" kern="1200" cap="none" normalizeH="0" baseline="0" noProof="0" dirty="0">
              <a:ln w="0"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A806E1-52CC-1DD6-ADBB-B131DFEFC2D7}"/>
              </a:ext>
            </a:extLst>
          </p:cNvPr>
          <p:cNvSpPr txBox="1"/>
          <p:nvPr/>
        </p:nvSpPr>
        <p:spPr>
          <a:xfrm>
            <a:off x="0" y="616709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ko-KR" altLang="en-US" sz="1400">
                <a:latin typeface="+mn-ea"/>
                <a:sym typeface="Wingdings" panose="05000000000000000000" pitchFamily="2" charset="2"/>
              </a:rPr>
              <a:t> 자기소개서</a:t>
            </a:r>
            <a:endParaRPr lang="en-US" altLang="ko-KR" sz="1200" dirty="0">
              <a:latin typeface="+mn-ea"/>
            </a:endParaRP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960AB302-33A5-3F82-C1B0-24BB0353D7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058751"/>
              </p:ext>
            </p:extLst>
          </p:nvPr>
        </p:nvGraphicFramePr>
        <p:xfrm>
          <a:off x="218053" y="989056"/>
          <a:ext cx="6421893" cy="42676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21893">
                  <a:extLst>
                    <a:ext uri="{9D8B030D-6E8A-4147-A177-3AD203B41FA5}">
                      <a16:colId xmlns:a16="http://schemas.microsoft.com/office/drawing/2014/main" val="1574449786"/>
                    </a:ext>
                  </a:extLst>
                </a:gridCol>
              </a:tblGrid>
              <a:tr h="28093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/>
                        <a:t>본인의 경력과정과 직업관에 대해 기술해 주십시오</a:t>
                      </a:r>
                      <a:r>
                        <a:rPr lang="en-US" altLang="ko-KR" sz="1200" b="1"/>
                        <a:t>.</a:t>
                      </a:r>
                      <a:endParaRPr lang="ko-KR" altLang="en-US" sz="1200" b="1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637812"/>
                  </a:ext>
                </a:extLst>
              </a:tr>
              <a:tr h="3986735">
                <a:tc>
                  <a:txBody>
                    <a:bodyPr/>
                    <a:lstStyle/>
                    <a:p>
                      <a:pPr algn="l" latinLnBrk="1"/>
                      <a:endParaRPr lang="en-US" altLang="ko-KR" sz="1000" b="1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780770"/>
                  </a:ext>
                </a:extLst>
              </a:tr>
            </a:tbl>
          </a:graphicData>
        </a:graphic>
      </p:graphicFrame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298A2DED-04E9-DEC7-3CFC-6BA77C4E4B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62996"/>
              </p:ext>
            </p:extLst>
          </p:nvPr>
        </p:nvGraphicFramePr>
        <p:xfrm>
          <a:off x="218053" y="5256729"/>
          <a:ext cx="6421893" cy="42676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21893">
                  <a:extLst>
                    <a:ext uri="{9D8B030D-6E8A-4147-A177-3AD203B41FA5}">
                      <a16:colId xmlns:a16="http://schemas.microsoft.com/office/drawing/2014/main" val="1574449786"/>
                    </a:ext>
                  </a:extLst>
                </a:gridCol>
              </a:tblGrid>
              <a:tr h="28093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/>
                        <a:t>지원 직무와 관련된 주요 업무 경험과 대표 성과를 기술해 주십시오</a:t>
                      </a:r>
                      <a:r>
                        <a:rPr lang="en-US" altLang="ko-KR" sz="1200" b="1"/>
                        <a:t>.</a:t>
                      </a:r>
                      <a:endParaRPr lang="ko-KR" altLang="en-US" sz="1200" b="1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637812"/>
                  </a:ext>
                </a:extLst>
              </a:tr>
              <a:tr h="3986735">
                <a:tc>
                  <a:txBody>
                    <a:bodyPr/>
                    <a:lstStyle/>
                    <a:p>
                      <a:pPr algn="l" latinLnBrk="1"/>
                      <a:endParaRPr lang="en-US" altLang="ko-KR" sz="1000" b="1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780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6236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956AD-4961-9617-E168-244A8E044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70D10EA7-FED0-B66B-ED9A-437ACEDF82DA}"/>
              </a:ext>
            </a:extLst>
          </p:cNvPr>
          <p:cNvSpPr/>
          <p:nvPr/>
        </p:nvSpPr>
        <p:spPr>
          <a:xfrm>
            <a:off x="47121" y="25903"/>
            <a:ext cx="3835331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>
                <a:ln w="0"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더프리마 입사지원서</a:t>
            </a:r>
            <a:r>
              <a:rPr lang="en-US" altLang="ko-KR" sz="2400">
                <a:ln w="0"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400">
                <a:ln w="0"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경력</a:t>
            </a:r>
            <a:r>
              <a:rPr lang="en-US" altLang="ko-KR" sz="2400">
                <a:ln w="0"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kumimoji="0" lang="ko-KR" altLang="en-US" sz="2400" i="0" u="none" strike="noStrike" kern="1200" cap="none" normalizeH="0" baseline="0" noProof="0" dirty="0">
              <a:ln w="0"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387B2E-23F1-6698-D0C5-E9222855E410}"/>
              </a:ext>
            </a:extLst>
          </p:cNvPr>
          <p:cNvSpPr txBox="1"/>
          <p:nvPr/>
        </p:nvSpPr>
        <p:spPr>
          <a:xfrm>
            <a:off x="0" y="616709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ko-KR" altLang="en-US" sz="1400">
                <a:latin typeface="+mn-ea"/>
                <a:sym typeface="Wingdings" panose="05000000000000000000" pitchFamily="2" charset="2"/>
              </a:rPr>
              <a:t> 자기소개서</a:t>
            </a:r>
            <a:endParaRPr lang="en-US" altLang="ko-KR" sz="1200" dirty="0">
              <a:latin typeface="+mn-ea"/>
            </a:endParaRP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1018CF09-0020-BAA1-91E4-D1D1CD51D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31639"/>
              </p:ext>
            </p:extLst>
          </p:nvPr>
        </p:nvGraphicFramePr>
        <p:xfrm>
          <a:off x="218053" y="989056"/>
          <a:ext cx="6421893" cy="42676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21893">
                  <a:extLst>
                    <a:ext uri="{9D8B030D-6E8A-4147-A177-3AD203B41FA5}">
                      <a16:colId xmlns:a16="http://schemas.microsoft.com/office/drawing/2014/main" val="1574449786"/>
                    </a:ext>
                  </a:extLst>
                </a:gridCol>
              </a:tblGrid>
              <a:tr h="28093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/>
                        <a:t>복잡한 문제나 위기 상황을 해결했던 경험과 해결 과정을 기술해 주십시오</a:t>
                      </a:r>
                      <a:r>
                        <a:rPr lang="en-US" altLang="ko-KR" sz="1200" b="1"/>
                        <a:t>.</a:t>
                      </a:r>
                      <a:endParaRPr lang="ko-KR" altLang="en-US" sz="1200" b="1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637812"/>
                  </a:ext>
                </a:extLst>
              </a:tr>
              <a:tr h="3986735">
                <a:tc>
                  <a:txBody>
                    <a:bodyPr/>
                    <a:lstStyle/>
                    <a:p>
                      <a:pPr algn="l" latinLnBrk="1"/>
                      <a:endParaRPr lang="en-US" altLang="ko-KR" sz="1000" b="1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780770"/>
                  </a:ext>
                </a:extLst>
              </a:tr>
            </a:tbl>
          </a:graphicData>
        </a:graphic>
      </p:graphicFrame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E5E81290-74C4-0AFA-2132-3E796F1E82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307159"/>
              </p:ext>
            </p:extLst>
          </p:nvPr>
        </p:nvGraphicFramePr>
        <p:xfrm>
          <a:off x="218053" y="5256729"/>
          <a:ext cx="6421893" cy="42676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21893">
                  <a:extLst>
                    <a:ext uri="{9D8B030D-6E8A-4147-A177-3AD203B41FA5}">
                      <a16:colId xmlns:a16="http://schemas.microsoft.com/office/drawing/2014/main" val="1574449786"/>
                    </a:ext>
                  </a:extLst>
                </a:gridCol>
              </a:tblGrid>
              <a:tr h="28093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 b="1"/>
                        <a:t>지원 동기와 입사 후 조직에 기여할 수 있는 부분을 기술해 주십시오</a:t>
                      </a:r>
                      <a:r>
                        <a:rPr lang="en-US" altLang="ko-KR" sz="1200" b="1"/>
                        <a:t>. </a:t>
                      </a:r>
                      <a:endParaRPr lang="ko-KR" altLang="en-US" sz="1200" b="1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637812"/>
                  </a:ext>
                </a:extLst>
              </a:tr>
              <a:tr h="3986735">
                <a:tc>
                  <a:txBody>
                    <a:bodyPr/>
                    <a:lstStyle/>
                    <a:p>
                      <a:pPr algn="l" latinLnBrk="1"/>
                      <a:endParaRPr lang="en-US" altLang="ko-KR" sz="1000" b="1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780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3504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77AB5-5AD2-26A4-5BA4-7AE5D4A86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B2520901-5129-9FD4-44A1-DCD4FE63E1D6}"/>
              </a:ext>
            </a:extLst>
          </p:cNvPr>
          <p:cNvSpPr/>
          <p:nvPr/>
        </p:nvSpPr>
        <p:spPr>
          <a:xfrm>
            <a:off x="47121" y="25903"/>
            <a:ext cx="3835331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>
                <a:ln w="0"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더프리마 입사지원서</a:t>
            </a:r>
            <a:r>
              <a:rPr lang="en-US" altLang="ko-KR" sz="2400">
                <a:ln w="0"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2400">
                <a:ln w="0"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경력</a:t>
            </a:r>
            <a:r>
              <a:rPr lang="en-US" altLang="ko-KR" sz="2400">
                <a:ln w="0">
                  <a:noFill/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kumimoji="0" lang="ko-KR" altLang="en-US" sz="2400" i="0" u="none" strike="noStrike" kern="1200" cap="none" normalizeH="0" baseline="0" noProof="0" dirty="0">
              <a:ln w="0">
                <a:noFill/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0CEC4359-B4A3-792E-497C-0DF17EBC6F1D}"/>
              </a:ext>
            </a:extLst>
          </p:cNvPr>
          <p:cNvGrpSpPr/>
          <p:nvPr/>
        </p:nvGrpSpPr>
        <p:grpSpPr>
          <a:xfrm>
            <a:off x="1406696" y="1477885"/>
            <a:ext cx="4044608" cy="3475115"/>
            <a:chOff x="1406695" y="1837168"/>
            <a:chExt cx="4044608" cy="3475115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2E0478A-8A1E-FFBE-721B-E9022C46456C}"/>
                </a:ext>
              </a:extLst>
            </p:cNvPr>
            <p:cNvSpPr txBox="1"/>
            <p:nvPr/>
          </p:nvSpPr>
          <p:spPr>
            <a:xfrm>
              <a:off x="1406695" y="1837168"/>
              <a:ext cx="4044608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500" b="1">
                  <a:latin typeface="+mn-ea"/>
                </a:rPr>
                <a:t>위에 기재한 사항은 사실과 틀림이 없습니다</a:t>
              </a:r>
              <a:r>
                <a:rPr lang="en-US" altLang="ko-KR" sz="1500" b="1">
                  <a:latin typeface="+mn-ea"/>
                </a:rPr>
                <a:t>.</a:t>
              </a:r>
            </a:p>
            <a:p>
              <a:pPr algn="ctr"/>
              <a:endParaRPr lang="en-US" altLang="ko-KR" sz="1500" b="1">
                <a:latin typeface="+mn-ea"/>
              </a:endParaRPr>
            </a:p>
            <a:p>
              <a:pPr algn="ctr"/>
              <a:r>
                <a:rPr lang="en-US" altLang="ko-KR" sz="1500" b="1">
                  <a:latin typeface="+mn-ea"/>
                </a:rPr>
                <a:t>2026</a:t>
              </a:r>
              <a:r>
                <a:rPr lang="ko-KR" altLang="en-US" sz="1500" b="1">
                  <a:latin typeface="+mn-ea"/>
                </a:rPr>
                <a:t>년    월    일</a:t>
              </a:r>
              <a:endParaRPr lang="en-US" altLang="ko-KR" sz="1500" b="1">
                <a:latin typeface="+mn-ea"/>
              </a:endParaRPr>
            </a:p>
            <a:p>
              <a:pPr algn="ctr"/>
              <a:endParaRPr lang="en-US" altLang="ko-KR" sz="1500" b="1">
                <a:latin typeface="+mn-ea"/>
              </a:endParaRPr>
            </a:p>
            <a:p>
              <a:pPr algn="ctr"/>
              <a:r>
                <a:rPr lang="ko-KR" altLang="en-US" sz="1500" b="1">
                  <a:latin typeface="+mn-ea"/>
                </a:rPr>
                <a:t>성명 </a:t>
              </a:r>
              <a:r>
                <a:rPr lang="en-US" altLang="ko-KR" sz="1500" b="1">
                  <a:latin typeface="+mn-ea"/>
                </a:rPr>
                <a:t>:          (</a:t>
              </a:r>
              <a:r>
                <a:rPr lang="ko-KR" altLang="en-US" sz="1500" b="1">
                  <a:latin typeface="+mn-ea"/>
                </a:rPr>
                <a:t>인</a:t>
              </a:r>
              <a:r>
                <a:rPr lang="en-US" altLang="ko-KR" sz="1500" b="1">
                  <a:latin typeface="+mn-ea"/>
                </a:rPr>
                <a:t>)</a:t>
              </a:r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0C1FA4C5-41BA-EF83-3E48-87C9851943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71" t="33501" r="17480" b="32793"/>
            <a:stretch>
              <a:fillRect/>
            </a:stretch>
          </p:blipFill>
          <p:spPr bwMode="auto">
            <a:xfrm>
              <a:off x="2574527" y="4433263"/>
              <a:ext cx="1708945" cy="879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52229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661</TotalTime>
  <Words>205</Words>
  <Application>Microsoft Office PowerPoint</Application>
  <PresentationFormat>A4 용지(210x297mm)</PresentationFormat>
  <Paragraphs>68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0" baseType="lpstr">
      <vt:lpstr>HY견고딕</vt:lpstr>
      <vt:lpstr>Aptos</vt:lpstr>
      <vt:lpstr>Aptos Display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이 형모</dc:creator>
  <cp:lastModifiedBy>theprima_inc@naver.com</cp:lastModifiedBy>
  <cp:revision>38</cp:revision>
  <cp:lastPrinted>2026-07-03T08:19:54Z</cp:lastPrinted>
  <dcterms:created xsi:type="dcterms:W3CDTF">2026-01-12T06:36:46Z</dcterms:created>
  <dcterms:modified xsi:type="dcterms:W3CDTF">2026-07-13T07:42:26Z</dcterms:modified>
</cp:coreProperties>
</file>