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  <p:sldId id="265" r:id="rId3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97" userDrawn="1">
          <p15:clr>
            <a:srgbClr val="A4A3A4"/>
          </p15:clr>
        </p15:guide>
        <p15:guide id="2" pos="4224" userDrawn="1">
          <p15:clr>
            <a:srgbClr val="A4A3A4"/>
          </p15:clr>
        </p15:guide>
        <p15:guide id="3" pos="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9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5329" autoAdjust="0"/>
  </p:normalViewPr>
  <p:slideViewPr>
    <p:cSldViewPr snapToGrid="0">
      <p:cViewPr>
        <p:scale>
          <a:sx n="75" d="100"/>
          <a:sy n="75" d="100"/>
        </p:scale>
        <p:origin x="858" y="132"/>
      </p:cViewPr>
      <p:guideLst>
        <p:guide orient="horz" pos="3097"/>
        <p:guide pos="4224"/>
        <p:guide pos="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1815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9329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4043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3374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5245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496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7391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8038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4773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51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5545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552CBC-3EFA-4538-9596-54F29A437476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Picture 2" descr="B3">
            <a:extLst>
              <a:ext uri="{FF2B5EF4-FFF2-40B4-BE49-F238E27FC236}">
                <a16:creationId xmlns:a16="http://schemas.microsoft.com/office/drawing/2014/main" id="{E79F93F4-E87D-A8C3-EAC7-A79F5EE6599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/>
          <a:srcRect b="88292"/>
          <a:stretch>
            <a:fillRect/>
          </a:stretch>
        </p:blipFill>
        <p:spPr bwMode="auto">
          <a:xfrm flipH="1">
            <a:off x="0" y="0"/>
            <a:ext cx="6858000" cy="5274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92934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8E8CF-F6E8-ED77-C4ED-155D15DA7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B48D2053-32E3-D7D7-5BA2-39634368D73A}"/>
              </a:ext>
            </a:extLst>
          </p:cNvPr>
          <p:cNvSpPr/>
          <p:nvPr/>
        </p:nvSpPr>
        <p:spPr>
          <a:xfrm>
            <a:off x="47121" y="56680"/>
            <a:ext cx="4639179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dirty="0" err="1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더프리마</a:t>
            </a:r>
            <a:r>
              <a:rPr lang="ko-KR" altLang="en-US" sz="2000" dirty="0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 경력직 입사지원서</a:t>
            </a:r>
            <a:endParaRPr kumimoji="0" lang="ko-KR" altLang="en-US" sz="2000" i="0" u="none" strike="noStrike" kern="1200" cap="none" normalizeH="0" baseline="0" noProof="0" dirty="0">
              <a:ln w="0">
                <a:noFill/>
              </a:ln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893C6E-35A1-2BC4-FEB6-128DA453F213}"/>
              </a:ext>
            </a:extLst>
          </p:cNvPr>
          <p:cNvSpPr txBox="1"/>
          <p:nvPr/>
        </p:nvSpPr>
        <p:spPr>
          <a:xfrm>
            <a:off x="0" y="2748728"/>
            <a:ext cx="6616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ko-KR" altLang="en-US" sz="1400" dirty="0">
                <a:latin typeface="+mn-ea"/>
                <a:sym typeface="Wingdings" panose="05000000000000000000" pitchFamily="2" charset="2"/>
              </a:rPr>
              <a:t> </a:t>
            </a:r>
            <a:r>
              <a:rPr lang="ko-KR" altLang="en-US" sz="1400" b="1" dirty="0">
                <a:latin typeface="+mn-ea"/>
                <a:sym typeface="Wingdings" panose="05000000000000000000" pitchFamily="2" charset="2"/>
              </a:rPr>
              <a:t>학력사항</a:t>
            </a:r>
            <a:r>
              <a:rPr lang="ko-KR" altLang="en-US" sz="1400" dirty="0">
                <a:latin typeface="+mn-ea"/>
                <a:sym typeface="Wingdings" panose="05000000000000000000" pitchFamily="2" charset="2"/>
              </a:rPr>
              <a:t> </a:t>
            </a:r>
            <a:r>
              <a:rPr lang="en-US" altLang="ko-KR" sz="1200" dirty="0">
                <a:latin typeface="+mn-ea"/>
                <a:sym typeface="Wingdings" panose="05000000000000000000" pitchFamily="2" charset="2"/>
              </a:rPr>
              <a:t>(</a:t>
            </a:r>
            <a:r>
              <a:rPr lang="ko-KR" altLang="en-US" sz="1200" dirty="0">
                <a:latin typeface="+mn-ea"/>
                <a:sym typeface="Wingdings" panose="05000000000000000000" pitchFamily="2" charset="2"/>
              </a:rPr>
              <a:t>최종학력</a:t>
            </a:r>
            <a:r>
              <a:rPr lang="en-US" altLang="ko-KR" sz="1200" dirty="0">
                <a:latin typeface="+mn-ea"/>
                <a:sym typeface="Wingdings" panose="05000000000000000000" pitchFamily="2" charset="2"/>
              </a:rPr>
              <a:t>:            )</a:t>
            </a:r>
            <a:endParaRPr lang="en-US" altLang="ko-KR" sz="1200" dirty="0">
              <a:latin typeface="+mn-ea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6EA92E0-7491-FD7C-6B72-23EB37A285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769869"/>
              </p:ext>
            </p:extLst>
          </p:nvPr>
        </p:nvGraphicFramePr>
        <p:xfrm>
          <a:off x="195001" y="3056505"/>
          <a:ext cx="6469015" cy="11021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3803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  <a:gridCol w="1477463">
                  <a:extLst>
                    <a:ext uri="{9D8B030D-6E8A-4147-A177-3AD203B41FA5}">
                      <a16:colId xmlns:a16="http://schemas.microsoft.com/office/drawing/2014/main" val="915760595"/>
                    </a:ext>
                  </a:extLst>
                </a:gridCol>
                <a:gridCol w="1467293">
                  <a:extLst>
                    <a:ext uri="{9D8B030D-6E8A-4147-A177-3AD203B41FA5}">
                      <a16:colId xmlns:a16="http://schemas.microsoft.com/office/drawing/2014/main" val="1564174232"/>
                    </a:ext>
                  </a:extLst>
                </a:gridCol>
                <a:gridCol w="1352883">
                  <a:extLst>
                    <a:ext uri="{9D8B030D-6E8A-4147-A177-3AD203B41FA5}">
                      <a16:colId xmlns:a16="http://schemas.microsoft.com/office/drawing/2014/main" val="3079808397"/>
                    </a:ext>
                  </a:extLst>
                </a:gridCol>
                <a:gridCol w="877573">
                  <a:extLst>
                    <a:ext uri="{9D8B030D-6E8A-4147-A177-3AD203B41FA5}">
                      <a16:colId xmlns:a16="http://schemas.microsoft.com/office/drawing/2014/main" val="4207777491"/>
                    </a:ext>
                  </a:extLst>
                </a:gridCol>
              </a:tblGrid>
              <a:tr h="3101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/>
                        <a:t>기간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/>
                        <a:t>학교명</a:t>
                      </a:r>
                      <a:endParaRPr lang="en-US" altLang="ko-KR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전공</a:t>
                      </a:r>
                      <a:endParaRPr lang="en-US" altLang="ko-KR" sz="10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/>
                        <a:t>학점</a:t>
                      </a:r>
                      <a:endParaRPr lang="ko-KR" altLang="en-US" sz="1000" b="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/>
                        <a:t>소재지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637812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latin typeface="+mn-ea"/>
                          <a:ea typeface="+mn-ea"/>
                        </a:rPr>
                        <a:t>/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78077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latin typeface="+mn-ea"/>
                          <a:ea typeface="+mn-ea"/>
                        </a:rPr>
                        <a:t>/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178704"/>
                  </a:ext>
                </a:extLst>
              </a:tr>
            </a:tbl>
          </a:graphicData>
        </a:graphic>
      </p:graphicFrame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AE1FFC2A-1514-5A3C-0646-C37FECC64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3401249"/>
              </p:ext>
            </p:extLst>
          </p:nvPr>
        </p:nvGraphicFramePr>
        <p:xfrm>
          <a:off x="2200034" y="732579"/>
          <a:ext cx="4463980" cy="1836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1296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  <a:gridCol w="1450694">
                  <a:extLst>
                    <a:ext uri="{9D8B030D-6E8A-4147-A177-3AD203B41FA5}">
                      <a16:colId xmlns:a16="http://schemas.microsoft.com/office/drawing/2014/main" val="915760595"/>
                    </a:ext>
                  </a:extLst>
                </a:gridCol>
                <a:gridCol w="806731">
                  <a:extLst>
                    <a:ext uri="{9D8B030D-6E8A-4147-A177-3AD203B41FA5}">
                      <a16:colId xmlns:a16="http://schemas.microsoft.com/office/drawing/2014/main" val="3079808397"/>
                    </a:ext>
                  </a:extLst>
                </a:gridCol>
                <a:gridCol w="1425259">
                  <a:extLst>
                    <a:ext uri="{9D8B030D-6E8A-4147-A177-3AD203B41FA5}">
                      <a16:colId xmlns:a16="http://schemas.microsoft.com/office/drawing/2014/main" val="420777749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algn="ctr" defTabSz="685800" rtl="0" eaLnBrk="1" latinLnBrk="1" hangingPunct="1"/>
                      <a:r>
                        <a:rPr lang="ko-KR" altLang="en-US" sz="10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이름</a:t>
                      </a:r>
                      <a:endParaRPr lang="en-US" altLang="ko-KR" sz="1000" b="1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/>
                      <a:r>
                        <a:rPr lang="ko-KR" altLang="en-US" sz="10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영문</a:t>
                      </a:r>
                      <a:endParaRPr lang="en-US" altLang="ko-KR" sz="1000" b="1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78077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ctr" defTabSz="685800" rtl="0" eaLnBrk="1" latinLnBrk="1" hangingPunct="1"/>
                      <a:r>
                        <a:rPr lang="ko-KR" altLang="en-US" sz="10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생년월일</a:t>
                      </a:r>
                      <a:endParaRPr lang="en-US" altLang="ko-KR" sz="1000" b="1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1" hangingPunct="1"/>
                      <a:r>
                        <a:rPr lang="en-US" altLang="ko-KR" sz="10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만 나이</a:t>
                      </a:r>
                      <a:r>
                        <a:rPr lang="en-US" altLang="ko-KR" sz="10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/>
                      <a:r>
                        <a:rPr lang="ko-KR" altLang="en-US" sz="10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지원분야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096322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ctr" defTabSz="685800" rtl="0" eaLnBrk="1" latinLnBrk="1" hangingPunct="1"/>
                      <a:r>
                        <a:rPr lang="ko-KR" altLang="en-US" sz="10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휴대폰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/>
                      <a:r>
                        <a:rPr lang="ko-KR" altLang="en-US" sz="10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경력</a:t>
                      </a:r>
                      <a:r>
                        <a:rPr lang="en-US" altLang="ko-KR" sz="10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년</a:t>
                      </a:r>
                      <a:r>
                        <a:rPr lang="en-US" altLang="ko-KR" sz="10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b="1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790558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ctr" defTabSz="685800" rtl="0" eaLnBrk="1" latinLnBrk="1" hangingPunct="1"/>
                      <a:r>
                        <a:rPr lang="en-US" altLang="ko-KR" sz="10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E-mail</a:t>
                      </a:r>
                      <a:endParaRPr lang="ko-KR" altLang="en-US" sz="1000" b="1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highlight>
                          <a:srgbClr val="F0F9FE"/>
                        </a:highlight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12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252725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ctr" defTabSz="685800" rtl="0" eaLnBrk="1" latinLnBrk="1" hangingPunct="1"/>
                      <a:r>
                        <a:rPr lang="ko-KR" altLang="en-US" sz="10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주소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245270"/>
                  </a:ext>
                </a:extLst>
              </a:tr>
            </a:tbl>
          </a:graphicData>
        </a:graphic>
      </p:graphicFrame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6CE32EF1-D793-2DB8-F0B8-9B36E69E3E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513092"/>
              </p:ext>
            </p:extLst>
          </p:nvPr>
        </p:nvGraphicFramePr>
        <p:xfrm>
          <a:off x="147371" y="732579"/>
          <a:ext cx="1600467" cy="1843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0467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</a:tblGrid>
              <a:tr h="18432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사진</a:t>
                      </a:r>
                      <a:r>
                        <a:rPr lang="en-US" altLang="ko-KR" sz="12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780770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7B4F74FB-CD6A-8853-9C0D-EEBCD2CDEB0C}"/>
              </a:ext>
            </a:extLst>
          </p:cNvPr>
          <p:cNvSpPr txBox="1"/>
          <p:nvPr/>
        </p:nvSpPr>
        <p:spPr>
          <a:xfrm>
            <a:off x="0" y="4312578"/>
            <a:ext cx="6210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ko-KR" altLang="en-US" sz="1400" dirty="0">
                <a:latin typeface="+mn-ea"/>
                <a:sym typeface="Wingdings" panose="05000000000000000000" pitchFamily="2" charset="2"/>
              </a:rPr>
              <a:t> </a:t>
            </a:r>
            <a:r>
              <a:rPr lang="ko-KR" altLang="en-US" sz="1400" b="1" dirty="0">
                <a:latin typeface="+mn-ea"/>
                <a:sym typeface="Wingdings" panose="05000000000000000000" pitchFamily="2" charset="2"/>
              </a:rPr>
              <a:t>경력</a:t>
            </a:r>
            <a:r>
              <a:rPr lang="ko-KR" altLang="en-US" sz="1400" dirty="0">
                <a:latin typeface="+mn-ea"/>
                <a:sym typeface="Wingdings" panose="05000000000000000000" pitchFamily="2" charset="2"/>
              </a:rPr>
              <a:t> </a:t>
            </a:r>
            <a:r>
              <a:rPr lang="en-US" altLang="ko-KR" sz="1200" dirty="0">
                <a:latin typeface="+mn-ea"/>
                <a:sym typeface="Wingdings" panose="05000000000000000000" pitchFamily="2" charset="2"/>
              </a:rPr>
              <a:t>(</a:t>
            </a:r>
            <a:r>
              <a:rPr lang="ko-KR" altLang="en-US" sz="1200" dirty="0">
                <a:latin typeface="+mn-ea"/>
                <a:sym typeface="Wingdings" panose="05000000000000000000" pitchFamily="2" charset="2"/>
              </a:rPr>
              <a:t>총</a:t>
            </a:r>
            <a:r>
              <a:rPr lang="en-US" altLang="ko-KR" sz="1200" dirty="0">
                <a:latin typeface="+mn-ea"/>
                <a:sym typeface="Wingdings" panose="05000000000000000000" pitchFamily="2" charset="2"/>
              </a:rPr>
              <a:t>: </a:t>
            </a:r>
            <a:r>
              <a:rPr lang="ko-KR" altLang="en-US" sz="1200" dirty="0">
                <a:latin typeface="+mn-ea"/>
                <a:sym typeface="Wingdings" panose="05000000000000000000" pitchFamily="2" charset="2"/>
              </a:rPr>
              <a:t>    년</a:t>
            </a:r>
            <a:r>
              <a:rPr lang="en-US" altLang="ko-KR" sz="1200" dirty="0">
                <a:latin typeface="+mn-ea"/>
                <a:sym typeface="Wingdings" panose="05000000000000000000" pitchFamily="2" charset="2"/>
              </a:rPr>
              <a:t>)</a:t>
            </a:r>
            <a:endParaRPr lang="en-US" altLang="ko-KR" sz="1200" dirty="0">
              <a:latin typeface="+mn-ea"/>
            </a:endParaRPr>
          </a:p>
        </p:txBody>
      </p:sp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B52AB35B-5F1E-DBC0-C4A0-F11D92E7F2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8085892"/>
              </p:ext>
            </p:extLst>
          </p:nvPr>
        </p:nvGraphicFramePr>
        <p:xfrm>
          <a:off x="195001" y="4620355"/>
          <a:ext cx="6469014" cy="17501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5667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  <a:gridCol w="1491548">
                  <a:extLst>
                    <a:ext uri="{9D8B030D-6E8A-4147-A177-3AD203B41FA5}">
                      <a16:colId xmlns:a16="http://schemas.microsoft.com/office/drawing/2014/main" val="915760595"/>
                    </a:ext>
                  </a:extLst>
                </a:gridCol>
                <a:gridCol w="1446028">
                  <a:extLst>
                    <a:ext uri="{9D8B030D-6E8A-4147-A177-3AD203B41FA5}">
                      <a16:colId xmlns:a16="http://schemas.microsoft.com/office/drawing/2014/main" val="3079808397"/>
                    </a:ext>
                  </a:extLst>
                </a:gridCol>
                <a:gridCol w="1355651">
                  <a:extLst>
                    <a:ext uri="{9D8B030D-6E8A-4147-A177-3AD203B41FA5}">
                      <a16:colId xmlns:a16="http://schemas.microsoft.com/office/drawing/2014/main" val="3915238486"/>
                    </a:ext>
                  </a:extLst>
                </a:gridCol>
                <a:gridCol w="880120">
                  <a:extLst>
                    <a:ext uri="{9D8B030D-6E8A-4147-A177-3AD203B41FA5}">
                      <a16:colId xmlns:a16="http://schemas.microsoft.com/office/drawing/2014/main" val="4207777491"/>
                    </a:ext>
                  </a:extLst>
                </a:gridCol>
              </a:tblGrid>
              <a:tr h="3101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n-ea"/>
                          <a:ea typeface="+mn-ea"/>
                        </a:rPr>
                        <a:t>기간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n-ea"/>
                          <a:ea typeface="+mn-ea"/>
                        </a:rPr>
                        <a:t>회사명 </a:t>
                      </a:r>
                      <a:r>
                        <a:rPr lang="en-US" altLang="ko-KR" sz="1000" b="1" dirty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000" b="1" dirty="0">
                          <a:latin typeface="+mn-ea"/>
                          <a:ea typeface="+mn-ea"/>
                        </a:rPr>
                        <a:t>부서명</a:t>
                      </a:r>
                      <a:endParaRPr lang="en-US" altLang="ko-KR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n-ea"/>
                          <a:ea typeface="+mn-ea"/>
                        </a:rPr>
                        <a:t>직급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n-ea"/>
                          <a:ea typeface="+mn-ea"/>
                        </a:rPr>
                        <a:t>담당직무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n-ea"/>
                          <a:ea typeface="+mn-ea"/>
                        </a:rPr>
                        <a:t>고용형태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63781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1200" b="1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78077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989530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1787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6433669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FE4C3B79-E99C-A591-D8F4-AB0E0E0404D4}"/>
              </a:ext>
            </a:extLst>
          </p:cNvPr>
          <p:cNvSpPr txBox="1"/>
          <p:nvPr/>
        </p:nvSpPr>
        <p:spPr>
          <a:xfrm>
            <a:off x="1" y="7929636"/>
            <a:ext cx="66635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ko-KR" altLang="en-US" sz="1400" dirty="0">
                <a:latin typeface="+mn-ea"/>
                <a:sym typeface="Wingdings" panose="05000000000000000000" pitchFamily="2" charset="2"/>
              </a:rPr>
              <a:t> </a:t>
            </a:r>
            <a:r>
              <a:rPr lang="ko-KR" altLang="en-US" sz="1400" b="1" dirty="0">
                <a:latin typeface="+mn-ea"/>
                <a:sym typeface="Wingdings" panose="05000000000000000000" pitchFamily="2" charset="2"/>
              </a:rPr>
              <a:t>어학</a:t>
            </a:r>
            <a:r>
              <a:rPr lang="en-US" altLang="ko-KR" sz="1400" b="1" dirty="0">
                <a:latin typeface="+mn-ea"/>
                <a:sym typeface="Wingdings" panose="05000000000000000000" pitchFamily="2" charset="2"/>
              </a:rPr>
              <a:t>/</a:t>
            </a:r>
            <a:r>
              <a:rPr lang="ko-KR" altLang="en-US" sz="1400" b="1" dirty="0">
                <a:latin typeface="+mn-ea"/>
                <a:sym typeface="Wingdings" panose="05000000000000000000" pitchFamily="2" charset="2"/>
              </a:rPr>
              <a:t>자격</a:t>
            </a:r>
            <a:r>
              <a:rPr lang="ko-KR" altLang="en-US" sz="1200" b="1" dirty="0">
                <a:latin typeface="+mn-ea"/>
                <a:sym typeface="Wingdings" panose="05000000000000000000" pitchFamily="2" charset="2"/>
              </a:rPr>
              <a:t>     </a:t>
            </a:r>
            <a:r>
              <a:rPr lang="en-US" altLang="ko-KR" sz="1200" dirty="0">
                <a:latin typeface="+mn-ea"/>
                <a:sym typeface="Wingdings" panose="05000000000000000000" pitchFamily="2" charset="2"/>
              </a:rPr>
              <a:t>※</a:t>
            </a:r>
            <a:r>
              <a:rPr lang="ko-KR" altLang="ko-KR" sz="1200" dirty="0">
                <a:latin typeface="+mn-ea"/>
              </a:rPr>
              <a:t> 접수 마감일 기준, 유효기간이 경과하지 않은 </a:t>
            </a:r>
            <a:r>
              <a:rPr lang="ko-KR" altLang="en-US" sz="1200" dirty="0">
                <a:latin typeface="+mn-ea"/>
              </a:rPr>
              <a:t>성적 및 자격에 한함</a:t>
            </a:r>
            <a:endParaRPr lang="en-US" altLang="ko-KR" sz="1200" dirty="0">
              <a:latin typeface="+mn-ea"/>
            </a:endParaRPr>
          </a:p>
        </p:txBody>
      </p:sp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D8FF057A-2D7C-3AF1-1DBB-BD5467C06B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744195"/>
              </p:ext>
            </p:extLst>
          </p:nvPr>
        </p:nvGraphicFramePr>
        <p:xfrm>
          <a:off x="194490" y="8237413"/>
          <a:ext cx="6469018" cy="13901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1410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  <a:gridCol w="2781300">
                  <a:extLst>
                    <a:ext uri="{9D8B030D-6E8A-4147-A177-3AD203B41FA5}">
                      <a16:colId xmlns:a16="http://schemas.microsoft.com/office/drawing/2014/main" val="3308450172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1564174232"/>
                    </a:ext>
                  </a:extLst>
                </a:gridCol>
                <a:gridCol w="1367608">
                  <a:extLst>
                    <a:ext uri="{9D8B030D-6E8A-4147-A177-3AD203B41FA5}">
                      <a16:colId xmlns:a16="http://schemas.microsoft.com/office/drawing/2014/main" val="4207777491"/>
                    </a:ext>
                  </a:extLst>
                </a:gridCol>
              </a:tblGrid>
              <a:tr h="3101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n-ea"/>
                          <a:ea typeface="+mn-ea"/>
                        </a:rPr>
                        <a:t>취득일</a:t>
                      </a:r>
                      <a:r>
                        <a:rPr lang="en-US" altLang="ko-KR" sz="1000" b="1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b="1" dirty="0">
                          <a:latin typeface="+mn-ea"/>
                          <a:ea typeface="+mn-ea"/>
                        </a:rPr>
                        <a:t>유효기간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>
                          <a:latin typeface="+mn-ea"/>
                          <a:ea typeface="+mn-ea"/>
                        </a:rPr>
                        <a:t>시험명</a:t>
                      </a:r>
                      <a:r>
                        <a:rPr lang="en-US" altLang="ko-KR" sz="1000" b="1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b="1" dirty="0" err="1">
                          <a:latin typeface="+mn-ea"/>
                          <a:ea typeface="+mn-ea"/>
                        </a:rPr>
                        <a:t>자격명</a:t>
                      </a:r>
                      <a:endParaRPr lang="en-US" altLang="ko-KR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n-ea"/>
                          <a:ea typeface="+mn-ea"/>
                        </a:rPr>
                        <a:t>점수</a:t>
                      </a:r>
                      <a:r>
                        <a:rPr lang="en-US" altLang="ko-KR" sz="1000" b="1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b="1" dirty="0">
                          <a:latin typeface="+mn-ea"/>
                          <a:ea typeface="+mn-ea"/>
                        </a:rPr>
                        <a:t>등급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n-ea"/>
                          <a:ea typeface="+mn-ea"/>
                        </a:rPr>
                        <a:t>발급기관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63781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78077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938977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17870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93393BE-7424-067F-FFD4-C7062058698D}"/>
              </a:ext>
            </a:extLst>
          </p:cNvPr>
          <p:cNvSpPr txBox="1"/>
          <p:nvPr/>
        </p:nvSpPr>
        <p:spPr>
          <a:xfrm>
            <a:off x="0" y="6606905"/>
            <a:ext cx="3429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ko-KR" altLang="en-US" sz="1400" dirty="0">
                <a:latin typeface="+mn-ea"/>
                <a:sym typeface="Wingdings" panose="05000000000000000000" pitchFamily="2" charset="2"/>
              </a:rPr>
              <a:t> </a:t>
            </a:r>
            <a:r>
              <a:rPr lang="ko-KR" altLang="en-US" sz="1400" b="1" dirty="0">
                <a:latin typeface="+mn-ea"/>
                <a:sym typeface="Wingdings" panose="05000000000000000000" pitchFamily="2" charset="2"/>
              </a:rPr>
              <a:t>병역사항</a:t>
            </a:r>
            <a:endParaRPr lang="en-US" altLang="ko-KR" sz="1200" b="1" dirty="0">
              <a:latin typeface="+mn-ea"/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01CEA27E-CE12-6466-2ED0-EA51126212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6284382"/>
              </p:ext>
            </p:extLst>
          </p:nvPr>
        </p:nvGraphicFramePr>
        <p:xfrm>
          <a:off x="194494" y="6914682"/>
          <a:ext cx="6469014" cy="6701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88672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  <a:gridCol w="2953205">
                  <a:extLst>
                    <a:ext uri="{9D8B030D-6E8A-4147-A177-3AD203B41FA5}">
                      <a16:colId xmlns:a16="http://schemas.microsoft.com/office/drawing/2014/main" val="915760595"/>
                    </a:ext>
                  </a:extLst>
                </a:gridCol>
                <a:gridCol w="2227137">
                  <a:extLst>
                    <a:ext uri="{9D8B030D-6E8A-4147-A177-3AD203B41FA5}">
                      <a16:colId xmlns:a16="http://schemas.microsoft.com/office/drawing/2014/main" val="1564174232"/>
                    </a:ext>
                  </a:extLst>
                </a:gridCol>
              </a:tblGrid>
              <a:tr h="3101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n-ea"/>
                          <a:ea typeface="+mn-ea"/>
                        </a:rPr>
                        <a:t>복무기간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n-ea"/>
                          <a:ea typeface="+mn-ea"/>
                        </a:rPr>
                        <a:t>군별</a:t>
                      </a:r>
                      <a:r>
                        <a:rPr lang="en-US" altLang="ko-KR" sz="1000" b="1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b="1" dirty="0">
                          <a:latin typeface="+mn-ea"/>
                          <a:ea typeface="+mn-ea"/>
                        </a:rPr>
                        <a:t>계급</a:t>
                      </a:r>
                      <a:r>
                        <a:rPr lang="en-US" altLang="ko-KR" sz="1000" b="1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b="1" dirty="0">
                          <a:latin typeface="+mn-ea"/>
                          <a:ea typeface="+mn-ea"/>
                        </a:rPr>
                        <a:t>병과</a:t>
                      </a:r>
                      <a:endParaRPr lang="en-US" altLang="ko-KR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n-ea"/>
                          <a:ea typeface="+mn-ea"/>
                        </a:rPr>
                        <a:t>미필사유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63781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780770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31E8F4A8-0A82-8D88-BCB4-0A853F24B1C5}"/>
              </a:ext>
            </a:extLst>
          </p:cNvPr>
          <p:cNvSpPr txBox="1"/>
          <p:nvPr/>
        </p:nvSpPr>
        <p:spPr>
          <a:xfrm>
            <a:off x="6315579" y="229455"/>
            <a:ext cx="4953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b="1" dirty="0">
                <a:latin typeface="+mn-ea"/>
              </a:rPr>
              <a:t>1/2</a:t>
            </a:r>
            <a:endParaRPr lang="ko-KR" altLang="en-US" sz="10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520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16232-1221-2C4D-1772-51C097837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7BB2766-CB39-DA2B-42B1-A6DF968C0610}"/>
              </a:ext>
            </a:extLst>
          </p:cNvPr>
          <p:cNvSpPr txBox="1"/>
          <p:nvPr/>
        </p:nvSpPr>
        <p:spPr>
          <a:xfrm>
            <a:off x="2660992" y="8659756"/>
            <a:ext cx="4044608" cy="901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ko-KR" altLang="en-US" sz="1400" b="1" dirty="0">
                <a:latin typeface="+mn-ea"/>
              </a:rPr>
              <a:t>위에 기재한 사항은 </a:t>
            </a:r>
            <a:r>
              <a:rPr lang="ko-KR" altLang="en-US" sz="1400" b="1">
                <a:latin typeface="+mn-ea"/>
              </a:rPr>
              <a:t>사실과 다름이 </a:t>
            </a:r>
            <a:r>
              <a:rPr lang="ko-KR" altLang="en-US" sz="1400" b="1" dirty="0">
                <a:latin typeface="+mn-ea"/>
              </a:rPr>
              <a:t>없습니다</a:t>
            </a:r>
            <a:r>
              <a:rPr lang="en-US" altLang="ko-KR" sz="1400" b="1" dirty="0">
                <a:latin typeface="+mn-ea"/>
              </a:rPr>
              <a:t>.</a:t>
            </a:r>
            <a:br>
              <a:rPr lang="en-US" altLang="ko-KR" sz="1400" b="1" dirty="0">
                <a:latin typeface="+mn-ea"/>
              </a:rPr>
            </a:br>
            <a:r>
              <a:rPr lang="en-US" altLang="ko-KR" sz="1400" b="1" dirty="0">
                <a:latin typeface="+mn-ea"/>
              </a:rPr>
              <a:t>2026</a:t>
            </a:r>
            <a:r>
              <a:rPr lang="ko-KR" altLang="en-US" sz="1400" b="1" dirty="0">
                <a:latin typeface="+mn-ea"/>
              </a:rPr>
              <a:t>년      월     일</a:t>
            </a:r>
            <a:endParaRPr lang="en-US" altLang="ko-KR" sz="1400" b="1" dirty="0">
              <a:latin typeface="+mn-ea"/>
            </a:endParaRPr>
          </a:p>
          <a:p>
            <a:pPr algn="r">
              <a:lnSpc>
                <a:spcPct val="130000"/>
              </a:lnSpc>
            </a:pPr>
            <a:r>
              <a:rPr lang="ko-KR" altLang="en-US" sz="1400" b="1" dirty="0">
                <a:latin typeface="+mn-ea"/>
              </a:rPr>
              <a:t>성명 </a:t>
            </a:r>
            <a:r>
              <a:rPr lang="en-US" altLang="ko-KR" sz="1400" b="1" dirty="0">
                <a:latin typeface="+mn-ea"/>
              </a:rPr>
              <a:t>:              (</a:t>
            </a:r>
            <a:r>
              <a:rPr lang="ko-KR" altLang="en-US" sz="1400" b="1" dirty="0">
                <a:latin typeface="+mn-ea"/>
              </a:rPr>
              <a:t>인</a:t>
            </a:r>
            <a:r>
              <a:rPr lang="en-US" altLang="ko-KR" sz="1400" b="1" dirty="0">
                <a:latin typeface="+mn-ea"/>
              </a:rPr>
              <a:t>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BCE179-015F-0D32-C795-DFD5FA577E0B}"/>
              </a:ext>
            </a:extLst>
          </p:cNvPr>
          <p:cNvSpPr txBox="1"/>
          <p:nvPr/>
        </p:nvSpPr>
        <p:spPr>
          <a:xfrm>
            <a:off x="0" y="700834"/>
            <a:ext cx="6616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ko-KR" altLang="en-US" sz="1400" dirty="0">
                <a:latin typeface="+mn-ea"/>
                <a:sym typeface="Wingdings" panose="05000000000000000000" pitchFamily="2" charset="2"/>
              </a:rPr>
              <a:t> </a:t>
            </a:r>
            <a:r>
              <a:rPr lang="ko-KR" altLang="en-US" sz="1400" b="1" dirty="0" err="1">
                <a:latin typeface="+mn-ea"/>
                <a:sym typeface="Wingdings" panose="05000000000000000000" pitchFamily="2" charset="2"/>
              </a:rPr>
              <a:t>더프리마</a:t>
            </a:r>
            <a:r>
              <a:rPr lang="ko-KR" altLang="en-US" sz="1400" b="1" dirty="0">
                <a:latin typeface="+mn-ea"/>
                <a:sym typeface="Wingdings" panose="05000000000000000000" pitchFamily="2" charset="2"/>
              </a:rPr>
              <a:t> 경력직 채용에 지원하게 된 동기를 말씀해 주십시오</a:t>
            </a:r>
            <a:r>
              <a:rPr lang="en-US" altLang="ko-KR" sz="1400" b="1" dirty="0">
                <a:latin typeface="+mn-ea"/>
                <a:sym typeface="Wingdings" panose="05000000000000000000" pitchFamily="2" charset="2"/>
              </a:rPr>
              <a:t>.</a:t>
            </a:r>
            <a:endParaRPr lang="en-US" altLang="ko-KR" sz="1200" dirty="0">
              <a:latin typeface="+mn-ea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055826BA-0C31-FA81-82B2-2AFE724BC7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3118122"/>
              </p:ext>
            </p:extLst>
          </p:nvPr>
        </p:nvGraphicFramePr>
        <p:xfrm>
          <a:off x="194996" y="1056237"/>
          <a:ext cx="6469015" cy="19441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69015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</a:tblGrid>
              <a:tr h="1944134">
                <a:tc>
                  <a:txBody>
                    <a:bodyPr/>
                    <a:lstStyle/>
                    <a:p>
                      <a:pPr algn="l" latinLnBrk="1"/>
                      <a:endParaRPr lang="en-US" altLang="ko-KR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178704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7A340606-6D35-EF8C-A264-A6A8E6503725}"/>
              </a:ext>
            </a:extLst>
          </p:cNvPr>
          <p:cNvSpPr txBox="1"/>
          <p:nvPr/>
        </p:nvSpPr>
        <p:spPr>
          <a:xfrm>
            <a:off x="0" y="5991342"/>
            <a:ext cx="670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ko-KR" altLang="en-US" sz="1400" dirty="0">
                <a:latin typeface="+mn-ea"/>
                <a:sym typeface="Wingdings" panose="05000000000000000000" pitchFamily="2" charset="2"/>
              </a:rPr>
              <a:t> </a:t>
            </a:r>
            <a:r>
              <a:rPr lang="ko-KR" altLang="en-US" sz="1400" b="1" dirty="0">
                <a:latin typeface="+mn-ea"/>
                <a:sym typeface="Wingdings" panose="05000000000000000000" pitchFamily="2" charset="2"/>
              </a:rPr>
              <a:t>지원하신 직무와 관련하여 귀하가 경험한 주요 경력사항을 말씀해 주십시오</a:t>
            </a:r>
            <a:r>
              <a:rPr lang="en-US" altLang="ko-KR" sz="1400" b="1" dirty="0">
                <a:latin typeface="+mn-ea"/>
                <a:sym typeface="Wingdings" panose="05000000000000000000" pitchFamily="2" charset="2"/>
              </a:rPr>
              <a:t>.</a:t>
            </a:r>
            <a:endParaRPr lang="en-US" altLang="ko-KR" sz="1200" dirty="0">
              <a:latin typeface="+mn-ea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3683E1A9-A03D-8628-B89D-7E83F7BBDB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334009"/>
              </p:ext>
            </p:extLst>
          </p:nvPr>
        </p:nvGraphicFramePr>
        <p:xfrm>
          <a:off x="194492" y="3875635"/>
          <a:ext cx="6469015" cy="19441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69015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</a:tblGrid>
              <a:tr h="1944134">
                <a:tc>
                  <a:txBody>
                    <a:bodyPr/>
                    <a:lstStyle/>
                    <a:p>
                      <a:pPr algn="l" latinLnBrk="1"/>
                      <a:endParaRPr lang="en-US" altLang="ko-KR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178704"/>
                  </a:ext>
                </a:extLst>
              </a:tr>
            </a:tbl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EA8B2244-CC16-AB61-42D5-FA8B286965E5}"/>
              </a:ext>
            </a:extLst>
          </p:cNvPr>
          <p:cNvSpPr txBox="1"/>
          <p:nvPr/>
        </p:nvSpPr>
        <p:spPr>
          <a:xfrm>
            <a:off x="0" y="3262916"/>
            <a:ext cx="6705600" cy="574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ko-KR" altLang="en-US" sz="1400" dirty="0">
                <a:latin typeface="+mn-ea"/>
                <a:sym typeface="Wingdings" panose="05000000000000000000" pitchFamily="2" charset="2"/>
              </a:rPr>
              <a:t> </a:t>
            </a:r>
            <a:r>
              <a:rPr lang="ko-KR" altLang="en-US" sz="1400" b="1" dirty="0">
                <a:latin typeface="+mn-ea"/>
                <a:sym typeface="Wingdings" panose="05000000000000000000" pitchFamily="2" charset="2"/>
              </a:rPr>
              <a:t>지원하신 직무에 요구되는 가장 중요한 자질은 무엇이며</a:t>
            </a:r>
            <a:r>
              <a:rPr lang="en-US" altLang="ko-KR" sz="1400" b="1" dirty="0">
                <a:latin typeface="+mn-ea"/>
                <a:sym typeface="Wingdings" panose="05000000000000000000" pitchFamily="2" charset="2"/>
              </a:rPr>
              <a:t>,</a:t>
            </a:r>
          </a:p>
          <a:p>
            <a:pPr marL="223838">
              <a:spcAft>
                <a:spcPts val="400"/>
              </a:spcAft>
            </a:pPr>
            <a:r>
              <a:rPr lang="ko-KR" altLang="en-US" sz="1400" b="1" dirty="0">
                <a:latin typeface="+mn-ea"/>
                <a:sym typeface="Wingdings" panose="05000000000000000000" pitchFamily="2" charset="2"/>
              </a:rPr>
              <a:t>본인의 전문성</a:t>
            </a:r>
            <a:r>
              <a:rPr lang="en-US" altLang="ko-KR" sz="1400" b="1" dirty="0">
                <a:latin typeface="+mn-ea"/>
                <a:sym typeface="Wingdings" panose="05000000000000000000" pitchFamily="2" charset="2"/>
              </a:rPr>
              <a:t>(</a:t>
            </a:r>
            <a:r>
              <a:rPr lang="ko-KR" altLang="en-US" sz="1400" b="1" dirty="0">
                <a:latin typeface="+mn-ea"/>
                <a:sym typeface="Wingdings" panose="05000000000000000000" pitchFamily="2" charset="2"/>
              </a:rPr>
              <a:t>강점</a:t>
            </a:r>
            <a:r>
              <a:rPr lang="en-US" altLang="ko-KR" sz="1400" b="1" dirty="0">
                <a:latin typeface="+mn-ea"/>
                <a:sym typeface="Wingdings" panose="05000000000000000000" pitchFamily="2" charset="2"/>
              </a:rPr>
              <a:t>)</a:t>
            </a:r>
            <a:r>
              <a:rPr lang="ko-KR" altLang="en-US" sz="1400" b="1" dirty="0">
                <a:latin typeface="+mn-ea"/>
                <a:sym typeface="Wingdings" panose="05000000000000000000" pitchFamily="2" charset="2"/>
              </a:rPr>
              <a:t>은 무엇인지 말씀해 주십시오</a:t>
            </a:r>
            <a:r>
              <a:rPr lang="en-US" altLang="ko-KR" sz="1400" b="1" dirty="0">
                <a:latin typeface="+mn-ea"/>
                <a:sym typeface="Wingdings" panose="05000000000000000000" pitchFamily="2" charset="2"/>
              </a:rPr>
              <a:t>.</a:t>
            </a:r>
            <a:endParaRPr lang="en-US" altLang="ko-KR" sz="1200" dirty="0">
              <a:latin typeface="+mn-ea"/>
            </a:endParaRPr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7B76F0A8-E740-BA7D-C391-1C48CA16C4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808963"/>
              </p:ext>
            </p:extLst>
          </p:nvPr>
        </p:nvGraphicFramePr>
        <p:xfrm>
          <a:off x="194492" y="6414048"/>
          <a:ext cx="6469015" cy="19441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69015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</a:tblGrid>
              <a:tr h="1944134">
                <a:tc>
                  <a:txBody>
                    <a:bodyPr/>
                    <a:lstStyle/>
                    <a:p>
                      <a:pPr algn="l" latinLnBrk="1"/>
                      <a:endParaRPr lang="en-US" altLang="ko-KR" sz="12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178704"/>
                  </a:ext>
                </a:extLst>
              </a:tr>
            </a:tbl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0D1F99B4-3176-AAB2-FE03-B34FE4E5589C}"/>
              </a:ext>
            </a:extLst>
          </p:cNvPr>
          <p:cNvSpPr txBox="1"/>
          <p:nvPr/>
        </p:nvSpPr>
        <p:spPr>
          <a:xfrm>
            <a:off x="6315579" y="229455"/>
            <a:ext cx="4953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b="1" dirty="0">
                <a:latin typeface="+mn-ea"/>
              </a:rPr>
              <a:t>2/2</a:t>
            </a:r>
            <a:endParaRPr lang="ko-KR" altLang="en-US" sz="1000" b="1" dirty="0">
              <a:latin typeface="+mn-ea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F14C71A-7186-44B3-4341-981C15008D00}"/>
              </a:ext>
            </a:extLst>
          </p:cNvPr>
          <p:cNvSpPr/>
          <p:nvPr/>
        </p:nvSpPr>
        <p:spPr>
          <a:xfrm>
            <a:off x="47121" y="56680"/>
            <a:ext cx="4639179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dirty="0" err="1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더프리마</a:t>
            </a:r>
            <a:r>
              <a:rPr lang="ko-KR" altLang="en-US" sz="2000" dirty="0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 경력직 입사지원서</a:t>
            </a:r>
            <a:endParaRPr kumimoji="0" lang="ko-KR" altLang="en-US" sz="2000" i="0" u="none" strike="noStrike" kern="1200" cap="none" normalizeH="0" baseline="0" noProof="0" dirty="0">
              <a:ln w="0">
                <a:noFill/>
              </a:ln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42645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808</TotalTime>
  <Words>145</Words>
  <Application>Microsoft Office PowerPoint</Application>
  <PresentationFormat>A4 용지(210x297mm)</PresentationFormat>
  <Paragraphs>43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8" baseType="lpstr">
      <vt:lpstr>HY견고딕</vt:lpstr>
      <vt:lpstr>맑은 고딕</vt:lpstr>
      <vt:lpstr>Aptos</vt:lpstr>
      <vt:lpstr>Aptos Display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이 형모</dc:creator>
  <cp:lastModifiedBy>Suha Hwang</cp:lastModifiedBy>
  <cp:revision>50</cp:revision>
  <cp:lastPrinted>2026-07-03T08:19:54Z</cp:lastPrinted>
  <dcterms:created xsi:type="dcterms:W3CDTF">2026-01-12T06:36:46Z</dcterms:created>
  <dcterms:modified xsi:type="dcterms:W3CDTF">2026-10-28T10:08:14Z</dcterms:modified>
</cp:coreProperties>
</file>